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5" r:id="rId1"/>
  </p:sldMasterIdLst>
  <p:notesMasterIdLst>
    <p:notesMasterId r:id="rId36"/>
  </p:notesMasterIdLst>
  <p:handoutMasterIdLst>
    <p:handoutMasterId r:id="rId37"/>
  </p:handoutMasterIdLst>
  <p:sldIdLst>
    <p:sldId id="370" r:id="rId2"/>
    <p:sldId id="312" r:id="rId3"/>
    <p:sldId id="839" r:id="rId4"/>
    <p:sldId id="263" r:id="rId5"/>
    <p:sldId id="840" r:id="rId6"/>
    <p:sldId id="841" r:id="rId7"/>
    <p:sldId id="842" r:id="rId8"/>
    <p:sldId id="843" r:id="rId9"/>
    <p:sldId id="844" r:id="rId10"/>
    <p:sldId id="832" r:id="rId11"/>
    <p:sldId id="888" r:id="rId12"/>
    <p:sldId id="891" r:id="rId13"/>
    <p:sldId id="890" r:id="rId14"/>
    <p:sldId id="845" r:id="rId15"/>
    <p:sldId id="866" r:id="rId16"/>
    <p:sldId id="867" r:id="rId17"/>
    <p:sldId id="868" r:id="rId18"/>
    <p:sldId id="871" r:id="rId19"/>
    <p:sldId id="878" r:id="rId20"/>
    <p:sldId id="881" r:id="rId21"/>
    <p:sldId id="894" r:id="rId22"/>
    <p:sldId id="895" r:id="rId23"/>
    <p:sldId id="883" r:id="rId24"/>
    <p:sldId id="897" r:id="rId25"/>
    <p:sldId id="885" r:id="rId26"/>
    <p:sldId id="898" r:id="rId27"/>
    <p:sldId id="899" r:id="rId28"/>
    <p:sldId id="886" r:id="rId29"/>
    <p:sldId id="893" r:id="rId30"/>
    <p:sldId id="892" r:id="rId31"/>
    <p:sldId id="887" r:id="rId32"/>
    <p:sldId id="864" r:id="rId33"/>
    <p:sldId id="865" r:id="rId34"/>
    <p:sldId id="388" r:id="rId35"/>
  </p:sldIdLst>
  <p:sldSz cx="12192000" cy="6858000"/>
  <p:notesSz cx="6858000" cy="9144000"/>
  <p:embeddedFontLst>
    <p:embeddedFont>
      <p:font typeface="Noto Sans KR" panose="020B0200000000000000" pitchFamily="50" charset="-127"/>
      <p:regular r:id="rId38"/>
      <p:bold r:id="rId39"/>
    </p:embeddedFont>
    <p:embeddedFont>
      <p:font typeface="Noto Sans KR Black" panose="020B0200000000000000" pitchFamily="50" charset="-127"/>
      <p:bold r:id="rId40"/>
    </p:embeddedFont>
    <p:embeddedFont>
      <p:font typeface="Noto Sans KR Light" panose="020B0200000000000000" pitchFamily="50" charset="-127"/>
      <p:regular r:id="rId41"/>
    </p:embeddedFont>
    <p:embeddedFont>
      <p:font typeface="Noto Sans KR Medium" panose="020B0200000000000000" pitchFamily="50" charset="-127"/>
      <p:regular r:id="rId42"/>
    </p:embeddedFont>
    <p:embeddedFont>
      <p:font typeface="원신한 Bold" panose="020B0803000000000000" pitchFamily="50" charset="-127"/>
      <p:bold r:id="rId43"/>
    </p:embeddedFont>
    <p:embeddedFont>
      <p:font typeface="원신한 Light" panose="020B0303000000000000" pitchFamily="50" charset="-127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99"/>
    <a:srgbClr val="0033CC"/>
    <a:srgbClr val="000000"/>
    <a:srgbClr val="FFFEEF"/>
    <a:srgbClr val="FFFFFF"/>
    <a:srgbClr val="C7C7C1"/>
    <a:srgbClr val="FCFFEB"/>
    <a:srgbClr val="FCFCCC"/>
    <a:srgbClr val="FFFF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3260" autoAdjust="0"/>
  </p:normalViewPr>
  <p:slideViewPr>
    <p:cSldViewPr snapToGrid="0">
      <p:cViewPr varScale="1">
        <p:scale>
          <a:sx n="98" d="100"/>
          <a:sy n="98" d="100"/>
        </p:scale>
        <p:origin x="1110" y="102"/>
      </p:cViewPr>
      <p:guideLst>
        <p:guide orient="horz" pos="213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06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  <p:sp>
        <p:nvSpPr>
          <p:cNvPr id="3" name="Group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rPr>
              <a:t>2025/6/21</a:t>
            </a:fld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  <p:sp>
        <p:nvSpPr>
          <p:cNvPr id="5" name="Group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rPr>
              <a:t>‹#›</a:t>
            </a:fld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2025/6/21</a:t>
            </a:fld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37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68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8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06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65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endParaRPr dirty="0">
              <a:sym typeface="+mn-ea"/>
            </a:endParaRPr>
          </a:p>
        </p:txBody>
      </p:sp>
      <p:sp>
        <p:nvSpPr>
          <p:cNvPr id="3" name="Group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endParaRPr dirty="0">
              <a:sym typeface="+mn-ea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47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64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55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8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0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09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066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2025/6/21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38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10" name="Group 13">
            <a:extLst>
              <a:ext uri="{FF2B5EF4-FFF2-40B4-BE49-F238E27FC236}">
                <a16:creationId xmlns:a16="http://schemas.microsoft.com/office/drawing/2014/main" id="{9E895D2F-39B5-99AC-B8A1-20219E576B0B}"/>
              </a:ext>
            </a:extLst>
          </p:cNvPr>
          <p:cNvSpPr txBox="1"/>
          <p:nvPr/>
        </p:nvSpPr>
        <p:spPr>
          <a:xfrm>
            <a:off x="452197" y="2462910"/>
            <a:ext cx="5206510" cy="188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7200" spc="-150">
                <a:ln w="47625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PROJECT</a:t>
            </a:r>
            <a:endParaRPr lang="en-US" altLang="zh-CN" sz="7200" spc="-150" dirty="0">
              <a:ln w="47625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72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173FE362-1FA3-4641-DDE0-CBD7761124DB}"/>
              </a:ext>
            </a:extLst>
          </p:cNvPr>
          <p:cNvSpPr/>
          <p:nvPr/>
        </p:nvSpPr>
        <p:spPr>
          <a:xfrm>
            <a:off x="2793264" y="3357534"/>
            <a:ext cx="373303" cy="391174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Object 13">
            <a:extLst>
              <a:ext uri="{FF2B5EF4-FFF2-40B4-BE49-F238E27FC236}">
                <a16:creationId xmlns:a16="http://schemas.microsoft.com/office/drawing/2014/main" id="{39DD8A6C-3597-3B3E-4A38-46C2D1B979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3680" t="297" r="8701" b="3718"/>
          <a:stretch/>
        </p:blipFill>
        <p:spPr>
          <a:xfrm>
            <a:off x="8976980" y="-2"/>
            <a:ext cx="3237822" cy="685799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F1FA6-E524-E01F-7262-999A4FD2B3C2}"/>
              </a:ext>
            </a:extLst>
          </p:cNvPr>
          <p:cNvSpPr/>
          <p:nvPr/>
        </p:nvSpPr>
        <p:spPr>
          <a:xfrm>
            <a:off x="495476" y="9268"/>
            <a:ext cx="2691934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33" name="Group 8">
            <a:extLst>
              <a:ext uri="{FF2B5EF4-FFF2-40B4-BE49-F238E27FC236}">
                <a16:creationId xmlns:a16="http://schemas.microsoft.com/office/drawing/2014/main" id="{DD9FCBE0-D603-4C23-AAE6-94EEA4954A11}"/>
              </a:ext>
            </a:extLst>
          </p:cNvPr>
          <p:cNvSpPr txBox="1"/>
          <p:nvPr/>
        </p:nvSpPr>
        <p:spPr>
          <a:xfrm>
            <a:off x="10082670" y="1081702"/>
            <a:ext cx="1755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  <a:sym typeface="+mn-lt"/>
              </a:rPr>
              <a:t>주요 화면 및 기능 소개</a:t>
            </a:r>
            <a:endParaRPr lang="en-US" altLang="zh-CN" sz="1200" dirty="0">
              <a:solidFill>
                <a:schemeClr val="bg1"/>
              </a:solidFill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37" name="Group 12">
            <a:extLst>
              <a:ext uri="{FF2B5EF4-FFF2-40B4-BE49-F238E27FC236}">
                <a16:creationId xmlns:a16="http://schemas.microsoft.com/office/drawing/2014/main" id="{8D0D2D14-E802-4616-817C-A38371FDD579}"/>
              </a:ext>
            </a:extLst>
          </p:cNvPr>
          <p:cNvSpPr txBox="1"/>
          <p:nvPr/>
        </p:nvSpPr>
        <p:spPr>
          <a:xfrm>
            <a:off x="9966960" y="255241"/>
            <a:ext cx="194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목 차</a:t>
            </a:r>
            <a:endParaRPr lang="en-US" altLang="zh-CN" sz="4000" dirty="0">
              <a:solidFill>
                <a:schemeClr val="bg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F337552-19F7-5812-C7C0-A92A546AB08D}"/>
              </a:ext>
            </a:extLst>
          </p:cNvPr>
          <p:cNvCxnSpPr>
            <a:cxnSpLocks/>
          </p:cNvCxnSpPr>
          <p:nvPr/>
        </p:nvCxnSpPr>
        <p:spPr>
          <a:xfrm>
            <a:off x="25400" y="1630983"/>
            <a:ext cx="121761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78E74B-AA18-1F27-B335-45477723AB8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45" name="Group 13">
            <a:extLst>
              <a:ext uri="{FF2B5EF4-FFF2-40B4-BE49-F238E27FC236}">
                <a16:creationId xmlns:a16="http://schemas.microsoft.com/office/drawing/2014/main" id="{F5EB9DAF-50BC-620C-7316-EE4BAA8BDFFA}"/>
              </a:ext>
            </a:extLst>
          </p:cNvPr>
          <p:cNvSpPr txBox="1"/>
          <p:nvPr/>
        </p:nvSpPr>
        <p:spPr>
          <a:xfrm>
            <a:off x="640026" y="498906"/>
            <a:ext cx="2547384" cy="9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600">
                <a:ln w="47625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PROJECT</a:t>
            </a:r>
            <a:endParaRPr lang="en-US" altLang="zh-CN" sz="3600" dirty="0">
              <a:ln w="47625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360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7" name="더하기 기호 46">
            <a:extLst>
              <a:ext uri="{FF2B5EF4-FFF2-40B4-BE49-F238E27FC236}">
                <a16:creationId xmlns:a16="http://schemas.microsoft.com/office/drawing/2014/main" id="{5D63454F-2870-0565-550D-BDB2C3E34D35}"/>
              </a:ext>
            </a:extLst>
          </p:cNvPr>
          <p:cNvSpPr/>
          <p:nvPr/>
        </p:nvSpPr>
        <p:spPr>
          <a:xfrm>
            <a:off x="1898985" y="927737"/>
            <a:ext cx="225894" cy="236708"/>
          </a:xfrm>
          <a:prstGeom prst="mathPlus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5" name="Group 12">
            <a:extLst>
              <a:ext uri="{FF2B5EF4-FFF2-40B4-BE49-F238E27FC236}">
                <a16:creationId xmlns:a16="http://schemas.microsoft.com/office/drawing/2014/main" id="{FB264683-F503-2980-279A-31BC4C75414C}"/>
              </a:ext>
            </a:extLst>
          </p:cNvPr>
          <p:cNvSpPr txBox="1"/>
          <p:nvPr/>
        </p:nvSpPr>
        <p:spPr>
          <a:xfrm>
            <a:off x="2004220" y="2141387"/>
            <a:ext cx="1183189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b="1">
                <a:ln w="47625"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공통 영역</a:t>
            </a:r>
            <a:endParaRPr lang="en-US" altLang="zh-CN" b="1" dirty="0">
              <a:ln w="47625">
                <a:noFill/>
              </a:ln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Group 9">
            <a:extLst>
              <a:ext uri="{FF2B5EF4-FFF2-40B4-BE49-F238E27FC236}">
                <a16:creationId xmlns:a16="http://schemas.microsoft.com/office/drawing/2014/main" id="{3DB36D35-751F-980F-1C12-966F165053BC}"/>
              </a:ext>
            </a:extLst>
          </p:cNvPr>
          <p:cNvSpPr txBox="1"/>
          <p:nvPr/>
        </p:nvSpPr>
        <p:spPr>
          <a:xfrm>
            <a:off x="3251068" y="2144332"/>
            <a:ext cx="1049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원신한 Bold" panose="020B0803000000000000" pitchFamily="50" charset="-127"/>
              <a:ea typeface="Noto Sans KR Medium" panose="020B0600000000000000" pitchFamily="34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19" name="Group 12">
            <a:extLst>
              <a:ext uri="{FF2B5EF4-FFF2-40B4-BE49-F238E27FC236}">
                <a16:creationId xmlns:a16="http://schemas.microsoft.com/office/drawing/2014/main" id="{DC93D38A-F5E8-5F70-E2AC-D77E9B1788FE}"/>
              </a:ext>
            </a:extLst>
          </p:cNvPr>
          <p:cNvSpPr txBox="1"/>
          <p:nvPr/>
        </p:nvSpPr>
        <p:spPr>
          <a:xfrm>
            <a:off x="2004220" y="2971909"/>
            <a:ext cx="118318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b="1">
                <a:ln w="47625"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주요 화면</a:t>
            </a:r>
            <a:endParaRPr lang="en-US" altLang="zh-CN" b="1" dirty="0">
              <a:ln w="47625">
                <a:noFill/>
              </a:ln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1619B8-8E48-D267-515E-870F957F5783}"/>
              </a:ext>
            </a:extLst>
          </p:cNvPr>
          <p:cNvGrpSpPr/>
          <p:nvPr/>
        </p:nvGrpSpPr>
        <p:grpSpPr>
          <a:xfrm>
            <a:off x="3347383" y="2141387"/>
            <a:ext cx="4538496" cy="286868"/>
            <a:chOff x="3347383" y="2141387"/>
            <a:chExt cx="4538496" cy="286868"/>
          </a:xfrm>
        </p:grpSpPr>
        <p:sp>
          <p:nvSpPr>
            <p:cNvPr id="11" name="Group 9">
              <a:extLst>
                <a:ext uri="{FF2B5EF4-FFF2-40B4-BE49-F238E27FC236}">
                  <a16:creationId xmlns:a16="http://schemas.microsoft.com/office/drawing/2014/main" id="{192A519C-591A-73E5-0391-1E328C42AFBE}"/>
                </a:ext>
              </a:extLst>
            </p:cNvPr>
            <p:cNvSpPr txBox="1"/>
            <p:nvPr/>
          </p:nvSpPr>
          <p:spPr>
            <a:xfrm>
              <a:off x="3347383" y="2144332"/>
              <a:ext cx="1276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1.1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팝업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6" name="Group 9">
              <a:extLst>
                <a:ext uri="{FF2B5EF4-FFF2-40B4-BE49-F238E27FC236}">
                  <a16:creationId xmlns:a16="http://schemas.microsoft.com/office/drawing/2014/main" id="{3245DBB5-090E-7675-5477-52E6E379E950}"/>
                </a:ext>
              </a:extLst>
            </p:cNvPr>
            <p:cNvSpPr txBox="1"/>
            <p:nvPr/>
          </p:nvSpPr>
          <p:spPr>
            <a:xfrm>
              <a:off x="4773653" y="2151256"/>
              <a:ext cx="1481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1.2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페이징 처리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2" name="Group 9">
              <a:extLst>
                <a:ext uri="{FF2B5EF4-FFF2-40B4-BE49-F238E27FC236}">
                  <a16:creationId xmlns:a16="http://schemas.microsoft.com/office/drawing/2014/main" id="{3FDDE4B7-9A20-4F3C-2904-CA1265352504}"/>
                </a:ext>
              </a:extLst>
            </p:cNvPr>
            <p:cNvSpPr txBox="1"/>
            <p:nvPr/>
          </p:nvSpPr>
          <p:spPr>
            <a:xfrm>
              <a:off x="6404625" y="2141387"/>
              <a:ext cx="1481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1.3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유효성 검증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64B944-F3BA-09BE-4BFE-A20C58E7A653}"/>
              </a:ext>
            </a:extLst>
          </p:cNvPr>
          <p:cNvGrpSpPr/>
          <p:nvPr/>
        </p:nvGrpSpPr>
        <p:grpSpPr>
          <a:xfrm>
            <a:off x="3251068" y="2936186"/>
            <a:ext cx="4634811" cy="2613893"/>
            <a:chOff x="3251068" y="2936186"/>
            <a:chExt cx="4634811" cy="2613893"/>
          </a:xfrm>
        </p:grpSpPr>
        <p:sp>
          <p:nvSpPr>
            <p:cNvPr id="12" name="Group 9">
              <a:extLst>
                <a:ext uri="{FF2B5EF4-FFF2-40B4-BE49-F238E27FC236}">
                  <a16:creationId xmlns:a16="http://schemas.microsoft.com/office/drawing/2014/main" id="{AD1116B5-ABB0-A6F3-7D55-94610629969A}"/>
                </a:ext>
              </a:extLst>
            </p:cNvPr>
            <p:cNvSpPr txBox="1"/>
            <p:nvPr/>
          </p:nvSpPr>
          <p:spPr>
            <a:xfrm>
              <a:off x="3251068" y="2958004"/>
              <a:ext cx="1049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5" name="Group 9">
              <a:extLst>
                <a:ext uri="{FF2B5EF4-FFF2-40B4-BE49-F238E27FC236}">
                  <a16:creationId xmlns:a16="http://schemas.microsoft.com/office/drawing/2014/main" id="{29A7028A-5FA5-C17A-C6C6-F360011CF62B}"/>
                </a:ext>
              </a:extLst>
            </p:cNvPr>
            <p:cNvSpPr txBox="1"/>
            <p:nvPr/>
          </p:nvSpPr>
          <p:spPr>
            <a:xfrm>
              <a:off x="3347383" y="2958004"/>
              <a:ext cx="1276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2.1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로그인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21" name="Group 9">
              <a:extLst>
                <a:ext uri="{FF2B5EF4-FFF2-40B4-BE49-F238E27FC236}">
                  <a16:creationId xmlns:a16="http://schemas.microsoft.com/office/drawing/2014/main" id="{F2B241FC-0067-A6C0-C7DC-03C3EB2368C7}"/>
                </a:ext>
              </a:extLst>
            </p:cNvPr>
            <p:cNvSpPr txBox="1"/>
            <p:nvPr/>
          </p:nvSpPr>
          <p:spPr>
            <a:xfrm>
              <a:off x="3347383" y="3729696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2.4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업무일지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42" name="Group 9">
              <a:extLst>
                <a:ext uri="{FF2B5EF4-FFF2-40B4-BE49-F238E27FC236}">
                  <a16:creationId xmlns:a16="http://schemas.microsoft.com/office/drawing/2014/main" id="{0C9696A1-917F-EBFD-7066-3BFF84786019}"/>
                </a:ext>
              </a:extLst>
            </p:cNvPr>
            <p:cNvSpPr txBox="1"/>
            <p:nvPr/>
          </p:nvSpPr>
          <p:spPr>
            <a:xfrm>
              <a:off x="3347383" y="5273080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3.1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권한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8" name="Group 9">
              <a:extLst>
                <a:ext uri="{FF2B5EF4-FFF2-40B4-BE49-F238E27FC236}">
                  <a16:creationId xmlns:a16="http://schemas.microsoft.com/office/drawing/2014/main" id="{E3E23D4E-E9EE-33A4-FDE2-2D60661BF842}"/>
                </a:ext>
              </a:extLst>
            </p:cNvPr>
            <p:cNvSpPr txBox="1"/>
            <p:nvPr/>
          </p:nvSpPr>
          <p:spPr>
            <a:xfrm>
              <a:off x="3347383" y="4501388"/>
              <a:ext cx="1426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2.7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양식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0" name="Group 9">
              <a:extLst>
                <a:ext uri="{FF2B5EF4-FFF2-40B4-BE49-F238E27FC236}">
                  <a16:creationId xmlns:a16="http://schemas.microsoft.com/office/drawing/2014/main" id="{FFFB712E-0B5F-94F3-2E8B-AC9D910855E8}"/>
                </a:ext>
              </a:extLst>
            </p:cNvPr>
            <p:cNvSpPr txBox="1"/>
            <p:nvPr/>
          </p:nvSpPr>
          <p:spPr>
            <a:xfrm>
              <a:off x="4773653" y="2941297"/>
              <a:ext cx="1276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2.2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메인 화면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3" name="Group 9">
              <a:extLst>
                <a:ext uri="{FF2B5EF4-FFF2-40B4-BE49-F238E27FC236}">
                  <a16:creationId xmlns:a16="http://schemas.microsoft.com/office/drawing/2014/main" id="{DC3C56E8-A8D8-2ADB-BC2B-1AA398DDB47F}"/>
                </a:ext>
              </a:extLst>
            </p:cNvPr>
            <p:cNvSpPr txBox="1"/>
            <p:nvPr/>
          </p:nvSpPr>
          <p:spPr>
            <a:xfrm>
              <a:off x="4773653" y="3720145"/>
              <a:ext cx="1481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2.5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프로젝트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4" name="Group 9">
              <a:extLst>
                <a:ext uri="{FF2B5EF4-FFF2-40B4-BE49-F238E27FC236}">
                  <a16:creationId xmlns:a16="http://schemas.microsoft.com/office/drawing/2014/main" id="{ECA0D331-6B16-1F4E-D635-BC72AA664655}"/>
                </a:ext>
              </a:extLst>
            </p:cNvPr>
            <p:cNvSpPr txBox="1"/>
            <p:nvPr/>
          </p:nvSpPr>
          <p:spPr>
            <a:xfrm>
              <a:off x="4773653" y="5263529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3.2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쿼리 조회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7" name="Group 9">
              <a:extLst>
                <a:ext uri="{FF2B5EF4-FFF2-40B4-BE49-F238E27FC236}">
                  <a16:creationId xmlns:a16="http://schemas.microsoft.com/office/drawing/2014/main" id="{DDF58F30-7E2E-F087-BFE5-8AA44E52F4F1}"/>
                </a:ext>
              </a:extLst>
            </p:cNvPr>
            <p:cNvSpPr txBox="1"/>
            <p:nvPr/>
          </p:nvSpPr>
          <p:spPr>
            <a:xfrm>
              <a:off x="4773653" y="4491837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2.8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결재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8" name="Group 9">
              <a:extLst>
                <a:ext uri="{FF2B5EF4-FFF2-40B4-BE49-F238E27FC236}">
                  <a16:creationId xmlns:a16="http://schemas.microsoft.com/office/drawing/2014/main" id="{0816626A-F479-9DF7-014E-D09C6B6C4CF7}"/>
                </a:ext>
              </a:extLst>
            </p:cNvPr>
            <p:cNvSpPr txBox="1"/>
            <p:nvPr/>
          </p:nvSpPr>
          <p:spPr>
            <a:xfrm>
              <a:off x="6443693" y="2936186"/>
              <a:ext cx="1442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2.3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공지사항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22" name="Group 9">
              <a:extLst>
                <a:ext uri="{FF2B5EF4-FFF2-40B4-BE49-F238E27FC236}">
                  <a16:creationId xmlns:a16="http://schemas.microsoft.com/office/drawing/2014/main" id="{6B4AD420-C9FB-0B8F-556A-C00045807CBF}"/>
                </a:ext>
              </a:extLst>
            </p:cNvPr>
            <p:cNvSpPr txBox="1"/>
            <p:nvPr/>
          </p:nvSpPr>
          <p:spPr>
            <a:xfrm>
              <a:off x="6443693" y="3720145"/>
              <a:ext cx="1442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2.6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사원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24" name="Group 9">
              <a:extLst>
                <a:ext uri="{FF2B5EF4-FFF2-40B4-BE49-F238E27FC236}">
                  <a16:creationId xmlns:a16="http://schemas.microsoft.com/office/drawing/2014/main" id="{34F4F169-4644-81A4-7DE3-7599344D1925}"/>
                </a:ext>
              </a:extLst>
            </p:cNvPr>
            <p:cNvSpPr txBox="1"/>
            <p:nvPr/>
          </p:nvSpPr>
          <p:spPr>
            <a:xfrm>
              <a:off x="6443693" y="4491837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2.9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일정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8BFBED-9C67-9768-185D-D8B04763B7DA}"/>
              </a:ext>
            </a:extLst>
          </p:cNvPr>
          <p:cNvCxnSpPr>
            <a:cxnSpLocks/>
          </p:cNvCxnSpPr>
          <p:nvPr/>
        </p:nvCxnSpPr>
        <p:spPr>
          <a:xfrm>
            <a:off x="495476" y="2514394"/>
            <a:ext cx="8481504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5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5166-AB06-ADF4-B8DB-D9C34812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7BF47B3-A4F2-2C6C-3B9F-FEE1C6A9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60" y="1994992"/>
            <a:ext cx="4679816" cy="32287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53F350-D07C-422A-66B0-F66C4DF65C8A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E45B96-43B6-CD5B-2E78-0B95D9C85DB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A27504-F313-ED67-9E13-AF09155DF526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86C9-7143-C5B7-5BE0-C517D87CFB76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664C60D-78B3-D18B-45E9-4FA372012512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1.1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팝업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C41E9DC0-7F61-5BE6-684C-D9C755C1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1754"/>
              </p:ext>
            </p:extLst>
          </p:nvPr>
        </p:nvGraphicFramePr>
        <p:xfrm>
          <a:off x="884876" y="2032248"/>
          <a:ext cx="3910251" cy="2339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10218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시스템 내 팝업은 모달 형태로 통일하여 사용한다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팝업  관리는 팝업의 틀을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팝업  상세 는컨트롤러를 통해서 로드하는 팝업을 뜻한다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부모 창에서 먼저 틀이 로드된 뒤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클릭 등의이벤트를 받아  공통함수를 통해  상세팝업을 조회한다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공통 함수는 높이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너비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맵핑 주소를 받아 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AJAX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방식으로 동작한다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팝업 내 기본적인 기능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확인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닫기 등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은 공통으로 묶어 처리한다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41330AE-DC2D-6A06-32CF-90DBDF005210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B03E98BF-FBA6-FFFF-4A91-EF0D0F0C8067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E1B9DFE3-7175-E9CB-C690-B70553A78071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팝업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0550F8A-F20A-2069-F843-F347ED9C5A25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B1EDBC93-8F8E-67EB-7C2D-0713F5C6588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2F08A54D-EB48-45B6-1E68-EA5D8E4F9483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5831E789-09E0-2167-519B-E665703FB0F1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19B199D-9BDA-B6A3-E82E-BE95B8AEB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031" y="5683556"/>
            <a:ext cx="4598775" cy="7261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117793-D5DC-1B11-7F86-3D5A9CE9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166" y="2048083"/>
            <a:ext cx="2118757" cy="160997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F5F707-5BB8-C58E-BC68-64F1685252EF}"/>
              </a:ext>
            </a:extLst>
          </p:cNvPr>
          <p:cNvSpPr/>
          <p:nvPr/>
        </p:nvSpPr>
        <p:spPr>
          <a:xfrm>
            <a:off x="5323031" y="5904690"/>
            <a:ext cx="4598775" cy="336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D1309C-61B7-1157-CF90-4D58D561E709}"/>
              </a:ext>
            </a:extLst>
          </p:cNvPr>
          <p:cNvSpPr/>
          <p:nvPr/>
        </p:nvSpPr>
        <p:spPr>
          <a:xfrm>
            <a:off x="5261487" y="3314350"/>
            <a:ext cx="740479" cy="259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F3543-36CA-B67D-9B52-28B275C1855B}"/>
              </a:ext>
            </a:extLst>
          </p:cNvPr>
          <p:cNvSpPr/>
          <p:nvPr/>
        </p:nvSpPr>
        <p:spPr>
          <a:xfrm>
            <a:off x="7521962" y="2911897"/>
            <a:ext cx="3022821" cy="746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06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26346-9BAE-92BD-D698-340CE90F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9F6369-59C6-6D27-128C-97CA42A540C4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DA9DA5-CDD9-9ED9-79A1-D399B92B807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3FE236A-AD43-A7CD-CE90-3C1D5BCC731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3231C-5E9A-C130-FCB5-7F9556B846DE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3800B87-0F9E-19D9-B397-21D51836EE97}"/>
              </a:ext>
            </a:extLst>
          </p:cNvPr>
          <p:cNvSpPr txBox="1"/>
          <p:nvPr/>
        </p:nvSpPr>
        <p:spPr>
          <a:xfrm>
            <a:off x="749808" y="339584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1.2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페이징 처리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85C3B131-E83B-4FAF-36B8-EEAA88AD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52412"/>
              </p:ext>
            </p:extLst>
          </p:nvPr>
        </p:nvGraphicFramePr>
        <p:xfrm>
          <a:off x="884876" y="2032248"/>
          <a:ext cx="3910251" cy="214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10218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#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조회  순서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(1)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목록의 건수 조회 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(2)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페이지 변수 저장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(3)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페이지 구성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(4)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조회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(5)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화면 출력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20000"/>
                        </a:lnSpc>
                        <a:buFontTx/>
                        <a:buAutoNum type="arabicParenBoth" startAt="5"/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건수는 쿼리에서 분기처리를 통해서  수행된다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고정 변수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한페이지 출력 수 등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는 상수 처리하여 사용한다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125F417-2314-655A-8924-EC734900AE86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A3B129CB-925B-99E3-663C-EBF6F62A9881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C7F5D950-4D5A-3769-715B-ED5B16A0C215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페이징 처리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59BD8A8-9FD9-AD48-2F77-CF6C7991120F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95EAAB3F-3E5C-CD5C-71F0-4877F2E3E916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060F9027-E168-47B5-0FC0-DFFE44181F4D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109F2FC9-EE26-7D23-EE9C-7DBB72D4F3DC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A7C7028-9F35-4833-E516-36F9F24BB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88" y="2064665"/>
            <a:ext cx="3311743" cy="38225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BE7AF47-1879-0DB1-23E9-CAECBF11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107" y="2064665"/>
            <a:ext cx="3449863" cy="382251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3A278A-F92F-7CBA-0C61-5EB64C9974D4}"/>
              </a:ext>
            </a:extLst>
          </p:cNvPr>
          <p:cNvSpPr/>
          <p:nvPr/>
        </p:nvSpPr>
        <p:spPr>
          <a:xfrm>
            <a:off x="5355521" y="2885355"/>
            <a:ext cx="2601705" cy="480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309601-FCCD-DBC4-8680-F7F0911F7CD5}"/>
              </a:ext>
            </a:extLst>
          </p:cNvPr>
          <p:cNvSpPr/>
          <p:nvPr/>
        </p:nvSpPr>
        <p:spPr>
          <a:xfrm>
            <a:off x="8849534" y="3140151"/>
            <a:ext cx="2317819" cy="2822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0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2BB98-6262-D587-34E4-3B1E80E39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92B8AA4-3D27-B106-B89E-DB86E04723E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A8C563-1D21-5111-9974-E3E69EAFEE3E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6FE46B8-A976-50BF-17B9-19E68E1CF767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4D7EDD-17CF-C199-D50B-8DE0EE47E928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B626783-731F-99FC-17EA-F1105E81AD83}"/>
              </a:ext>
            </a:extLst>
          </p:cNvPr>
          <p:cNvSpPr txBox="1"/>
          <p:nvPr/>
        </p:nvSpPr>
        <p:spPr>
          <a:xfrm>
            <a:off x="749808" y="339584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1.3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유효성 검증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5ECD62-B19B-0D3C-7981-57BB204E03EA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B61BC568-FA13-8A9D-1342-B272A5F7E2BC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6FC7A4FA-EA45-8A61-0A63-2B90E6183FD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유효성 검증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BE7E77-D635-679E-3315-2BA6D120FF1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39BC715A-5057-4EA2-89C1-A7EFAB6784F8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CD7D3176-3E2A-37C7-1E71-F09CF5EDEFD6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B3DD4078-CCE2-619D-CCB0-D665A7930952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CE383C8B-75D9-6DA3-4639-E5D069B4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33777"/>
              </p:ext>
            </p:extLst>
          </p:nvPr>
        </p:nvGraphicFramePr>
        <p:xfrm>
          <a:off x="884876" y="2032248"/>
          <a:ext cx="3910251" cy="1379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10218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공통부분의 유효성 검증은 동일한 영역에서 처리하도록 수행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검증해선 안되는 영역은 클래스 내 따로 분기처리하여 예외처리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태그의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title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속성의 값으로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ALERT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창 동작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예외 부분에서는 유효성 추가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E8DE9503-A562-61F7-9130-199665F8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603" y="3657181"/>
            <a:ext cx="4002563" cy="27246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29A9E5-5FF8-BE9B-3841-7752BEE01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30" y="1824553"/>
            <a:ext cx="3162539" cy="27960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C6292D-1E7A-E893-C704-B5DB1027BCD2}"/>
              </a:ext>
            </a:extLst>
          </p:cNvPr>
          <p:cNvSpPr/>
          <p:nvPr/>
        </p:nvSpPr>
        <p:spPr>
          <a:xfrm>
            <a:off x="5436585" y="2626467"/>
            <a:ext cx="2666555" cy="2023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A2DEA1-9112-E5A9-8E39-29E7BAFED0B6}"/>
              </a:ext>
            </a:extLst>
          </p:cNvPr>
          <p:cNvSpPr/>
          <p:nvPr/>
        </p:nvSpPr>
        <p:spPr>
          <a:xfrm>
            <a:off x="7949080" y="4961132"/>
            <a:ext cx="951729" cy="259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923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685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로그인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39A00218-9338-5E45-84D5-7308EFDB5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42628"/>
              </p:ext>
            </p:extLst>
          </p:nvPr>
        </p:nvGraphicFramePr>
        <p:xfrm>
          <a:off x="884876" y="2032248"/>
          <a:ext cx="3910251" cy="1502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로그인 처리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정보 찾기 팝업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인증번호를 메일로 전송하여 인증 절차 진행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시 해당 소유자의 정보 자동 입력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개발용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9DCAB74-3E09-6762-15A7-80A98DE7AE38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80AE9AB4-6DB0-5268-70C7-322C7E86D17C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B0236F2B-8F26-3112-313C-2618033762FA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로그인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8DEABD8-172C-F83E-63CA-4E5ECF1B3AD4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18E46A31-B6AF-1CB9-448B-8E883A3933CD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01DDFE08-C272-7A03-EAE7-1FF17BA9EC92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E2283153-9C89-B4BB-9DFF-3B2580DC2637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6DE0ABA-F974-AADE-0D85-FA3443643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574" y="1824553"/>
            <a:ext cx="6745957" cy="32973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2AAB7B-4892-753C-D182-0D6388C00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867" y="4486485"/>
            <a:ext cx="2977201" cy="168632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F459BA-9D50-9FAE-B7CD-A076C50854EB}"/>
              </a:ext>
            </a:extLst>
          </p:cNvPr>
          <p:cNvSpPr/>
          <p:nvPr/>
        </p:nvSpPr>
        <p:spPr>
          <a:xfrm>
            <a:off x="6927675" y="3720419"/>
            <a:ext cx="1370019" cy="287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007A3CF-1CD2-AB0E-8424-F96DAB0E16C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rot="10800000" flipV="1">
            <a:off x="6470069" y="3864107"/>
            <a:ext cx="457607" cy="146554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222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8599-67C7-397B-084C-B398D432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D664AA-3D82-D937-EAD7-24803D1F9882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4E06B9-4598-3EC6-BF4C-6B6F1C3C395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0C44BB-619C-BE24-142C-0DF4417AA4CC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EB5908-EE76-9DB0-14FD-D28D1BF00845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84AE2-5610-781D-5965-EE1D1B3AC6D5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2.2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메인 화면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EECF1495-C091-68FB-E626-35F0F607C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0723"/>
              </p:ext>
            </p:extLst>
          </p:nvPr>
        </p:nvGraphicFramePr>
        <p:xfrm>
          <a:off x="884876" y="2032248"/>
          <a:ext cx="3910251" cy="164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회의 일자 정보를 표시하는 달력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우측 회의 관리 영역에 목록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회의 목록 조회 영역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시 회의 상세 정보 팝업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영역의 목록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09B56F3-0DF2-A627-6BC4-3CB3041249F4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EA159ECC-010F-6587-FCE6-621635CA6C87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91D0239E-B559-6B20-94BD-5D8543DAD8A9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메인 화면 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(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사용자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)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42530C-F385-81CA-0BAB-8038CC239245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593ADC65-33A6-9835-ED1F-6C6C5160BB06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579FE444-D321-52D1-ED46-B83A165B1219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663E4385-37A7-37CB-A10D-0A0D50706CDF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65E8F7F-3300-1BD0-2BD4-F7682C2F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650" y="1824553"/>
            <a:ext cx="7091016" cy="34734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E8E918-B7B6-1B3D-C7DB-F7EF1E631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321" y="3828789"/>
            <a:ext cx="2725483" cy="216344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A9D783-6D53-7197-9736-E18795C67ECE}"/>
              </a:ext>
            </a:extLst>
          </p:cNvPr>
          <p:cNvSpPr/>
          <p:nvPr/>
        </p:nvSpPr>
        <p:spPr>
          <a:xfrm>
            <a:off x="8574709" y="2541928"/>
            <a:ext cx="1911708" cy="287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403C159-091E-33F4-58A1-ABF30C7617B8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7110920" y="2811294"/>
            <a:ext cx="1463789" cy="50943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21EA9A-147E-65C1-ADA7-155E12AA1808}"/>
              </a:ext>
            </a:extLst>
          </p:cNvPr>
          <p:cNvSpPr/>
          <p:nvPr/>
        </p:nvSpPr>
        <p:spPr>
          <a:xfrm>
            <a:off x="6735242" y="3177045"/>
            <a:ext cx="375678" cy="287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AA5226C-155F-7761-C54F-AFA6FAC8D3DB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rot="16200000" flipH="1">
            <a:off x="9535570" y="2824296"/>
            <a:ext cx="999486" cy="10095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820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5A039-A9CF-0125-82EA-1C76E91E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CCEA3E-665B-035D-A327-CA75F5B02B40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C598BE-6689-88D7-9085-472D4C0E3E0C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927F16-192E-9E60-1716-AE1542DEF8A9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CEFA44C-2E2C-2030-F24A-D610FEE914EC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B19004F-FD32-3B40-A0FE-D49D40685087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2.2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메인 화면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B9AD8B8-DD15-27F1-B97E-ECF1D340A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808386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 인원 수 현황 그래프 영역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(chart.js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올해 기준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신규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퇴사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재직 인원 수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영역의 목록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4C156305-0EF0-DE09-A0F7-39B30996C4BA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A72BDFAD-205E-79CF-9A43-BD5D7ADDEAB6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Group 65">
              <a:extLst>
                <a:ext uri="{FF2B5EF4-FFF2-40B4-BE49-F238E27FC236}">
                  <a16:creationId xmlns:a16="http://schemas.microsoft.com/office/drawing/2014/main" id="{53726D28-4BB6-4FFF-923F-CFF05BE65C39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메인 화면 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(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관리자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)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CBDCF47-42BE-8F4F-0764-7A894BEA3AF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2" name="Rectangle 21">
                <a:extLst>
                  <a:ext uri="{FF2B5EF4-FFF2-40B4-BE49-F238E27FC236}">
                    <a16:creationId xmlns:a16="http://schemas.microsoft.com/office/drawing/2014/main" id="{19BF0FB1-8FA9-D830-191E-9CBCE7FF289B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2">
                <a:extLst>
                  <a:ext uri="{FF2B5EF4-FFF2-40B4-BE49-F238E27FC236}">
                    <a16:creationId xmlns:a16="http://schemas.microsoft.com/office/drawing/2014/main" id="{1F3D3382-0AD7-6178-4A41-85AA4FD7C607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4" name="Rectangle 23">
                <a:extLst>
                  <a:ext uri="{FF2B5EF4-FFF2-40B4-BE49-F238E27FC236}">
                    <a16:creationId xmlns:a16="http://schemas.microsoft.com/office/drawing/2014/main" id="{0CD1DCAD-4DE7-013C-1BEF-7BED9BB6178D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2A36A40-A5BF-4087-ECCC-51B0EDF2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07" y="1824553"/>
            <a:ext cx="6926601" cy="36292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E7957F-5099-4691-8EF5-B84B070A2500}"/>
              </a:ext>
            </a:extLst>
          </p:cNvPr>
          <p:cNvSpPr/>
          <p:nvPr/>
        </p:nvSpPr>
        <p:spPr>
          <a:xfrm>
            <a:off x="6424896" y="4497187"/>
            <a:ext cx="1931163" cy="47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5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526CE-0FC2-BD62-FA22-A14E637A6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7899EA65-0FC0-201D-1C75-DA8BB15B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64" y="1770667"/>
            <a:ext cx="6968362" cy="31633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2E7B11-F744-336A-DA74-237435E5D02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73EC-9F06-FD0F-8445-6A470FA625C1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926D29D-EEE9-E3A2-F42B-4D4E59B7F79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DB058F-E196-2153-713F-9A9CE488FBDA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26AAAF3-A57F-2EEA-F70F-8CCBAF4FB176}"/>
              </a:ext>
            </a:extLst>
          </p:cNvPr>
          <p:cNvSpPr txBox="1"/>
          <p:nvPr/>
        </p:nvSpPr>
        <p:spPr>
          <a:xfrm>
            <a:off x="749808" y="339584"/>
            <a:ext cx="437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공지사항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DD99803-3DCE-2B3D-A732-77C788098F41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BD0C6A3F-5244-F99D-D5B4-70558E5F3AF7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E2DA393B-F10E-E58E-926D-952A58F4EE70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공지사항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D64B9D-0BED-7773-D74C-ECE7DAEEC3F8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8EB1FDC9-22CD-6266-55DD-50062DE609BF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A577F4B3-4788-D5D1-F6CE-7CFB4796CE85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83A45149-71CB-135E-DBB0-1CA2AA37F1AE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61C634E-AD40-2108-29D5-17402EA85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18150"/>
              </p:ext>
            </p:extLst>
          </p:nvPr>
        </p:nvGraphicFramePr>
        <p:xfrm>
          <a:off x="884876" y="2032248"/>
          <a:ext cx="3910251" cy="170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등록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수정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삭제 등의 기능 제공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다건 파일 업로드 구현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조회 수 증가 로직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다건 파일 압축 다운로드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64504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05615-0A60-7ACE-0ED2-0386BB64C6B9}"/>
              </a:ext>
            </a:extLst>
          </p:cNvPr>
          <p:cNvSpPr/>
          <p:nvPr/>
        </p:nvSpPr>
        <p:spPr>
          <a:xfrm>
            <a:off x="5452491" y="2276622"/>
            <a:ext cx="1629245" cy="5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38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CE637-503B-0C9B-719D-8597F4F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CDAA940F-B3BA-7079-E5BE-AFB27FF5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680" y="3571459"/>
            <a:ext cx="5704893" cy="28105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58D5F9-F9FD-C703-BE7B-1A851D21C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10" y="1780640"/>
            <a:ext cx="6531948" cy="1583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FF9F11-2ED4-220E-5D48-29D0221FDF6D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903064-C763-F8A1-D60C-0EF51A603449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7B5EA6-AD7E-5836-96BA-7151BD7BED3D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76A707-7F43-6679-8BE8-39EE8526B364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31E80FE-512C-ACB1-99DC-F17CE8ACAE8B}"/>
              </a:ext>
            </a:extLst>
          </p:cNvPr>
          <p:cNvSpPr txBox="1"/>
          <p:nvPr/>
        </p:nvSpPr>
        <p:spPr>
          <a:xfrm>
            <a:off x="749808" y="339584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2.4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업무일지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ABB31A-818C-B0CB-13B9-A0D89F70F6E8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CBCC043A-A671-6692-1B18-A214CE7CBBD9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991790A9-699B-7D7A-62F1-21F373D8A2D2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업무일지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0DAEFB-8AB2-F9A2-9291-FA2DF9CC5E08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8A448554-98A3-FC2A-0368-467AA076AAC5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A674070C-6231-4683-8E61-11BB7653D55A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9381FD60-1314-CB51-89C8-C16529CE4FA3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708040F-6ED4-B00F-DE13-32F412AEC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64654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업무일지 등록 및 조회  기능 제공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시간 등록 라이브러리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(fatpickr)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등록한 업무 내용은 관리자 화면에서 조회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접기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펼치기 구현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E8F5ED-4D6E-C046-7CB8-74FD02D951E7}"/>
              </a:ext>
            </a:extLst>
          </p:cNvPr>
          <p:cNvSpPr/>
          <p:nvPr/>
        </p:nvSpPr>
        <p:spPr>
          <a:xfrm>
            <a:off x="5038925" y="2538460"/>
            <a:ext cx="2328765" cy="841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3BABFD-91D6-8ED1-B417-4E6FFB2B36F7}"/>
              </a:ext>
            </a:extLst>
          </p:cNvPr>
          <p:cNvSpPr/>
          <p:nvPr/>
        </p:nvSpPr>
        <p:spPr>
          <a:xfrm>
            <a:off x="1942679" y="4629232"/>
            <a:ext cx="3913371" cy="1440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38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49B5A-7574-B4DA-0EC1-3B1B3649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7F653A-6D61-DF97-DF08-344BC9143F27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82F4ED-2CEB-4BF0-0EFE-C168BE80D17B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8F57A3-FC27-AEA7-3CC4-94DCBA441F31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358733-8EED-5D21-035E-B7FE95958012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F67A489-0FA5-3770-32B3-A574D76D85B4}"/>
              </a:ext>
            </a:extLst>
          </p:cNvPr>
          <p:cNvSpPr txBox="1"/>
          <p:nvPr/>
        </p:nvSpPr>
        <p:spPr>
          <a:xfrm>
            <a:off x="749808" y="339584"/>
            <a:ext cx="437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2.5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프로젝트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67E47B-5E5C-B2AF-ADE7-108D8475529C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93B76DF6-711D-ABC5-F0A2-679EFC6F9CA6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128BA54F-3890-3460-D2FE-A271321F5E0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프로젝트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0481865-D130-A089-0875-C3AFF39237BD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3723F786-2AFD-D936-8B84-AE93EF4D475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7CD5FF27-FA76-8916-A697-607910EF177C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1456D5BE-08BC-9344-6B08-5E9CA1E6E20D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898EE435-7760-6EE0-0515-FE58E21B7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005182"/>
              </p:ext>
            </p:extLst>
          </p:nvPr>
        </p:nvGraphicFramePr>
        <p:xfrm>
          <a:off x="884876" y="2032248"/>
          <a:ext cx="3910251" cy="184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담당자 선택 시 팝업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셀렉트박스 커스터마이징 구현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데이터는 공통코드 테이블에서 공통으로 관리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등록한 프로젝트는 결재 기안하기에서 선택 가능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9071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계약금은 입력하는 숫자에따라 자동으로 원화 표기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DE5D6D3-0E38-50CA-22B6-EAC921E2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07" y="1760646"/>
            <a:ext cx="6811074" cy="3029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F91BE6F-2BF5-6F86-F7DA-D9132C795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509" y="2971800"/>
            <a:ext cx="2681662" cy="20767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C5D084-B20C-AE7B-CE07-59899230EBF9}"/>
              </a:ext>
            </a:extLst>
          </p:cNvPr>
          <p:cNvSpPr/>
          <p:nvPr/>
        </p:nvSpPr>
        <p:spPr>
          <a:xfrm>
            <a:off x="8418741" y="1993911"/>
            <a:ext cx="1163005" cy="593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43ED76-71F7-C0C8-1F61-B5FED1FF2404}"/>
              </a:ext>
            </a:extLst>
          </p:cNvPr>
          <p:cNvCxnSpPr>
            <a:cxnSpLocks/>
            <a:stCxn id="26" idx="2"/>
            <a:endCxn id="25" idx="1"/>
          </p:cNvCxnSpPr>
          <p:nvPr/>
        </p:nvCxnSpPr>
        <p:spPr>
          <a:xfrm rot="5400000">
            <a:off x="7636070" y="2645996"/>
            <a:ext cx="1422614" cy="1305735"/>
          </a:xfrm>
          <a:prstGeom prst="bentConnector4">
            <a:avLst>
              <a:gd name="adj1" fmla="val 13505"/>
              <a:gd name="adj2" fmla="val 11750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525312-CBC4-62F9-D3C0-86176BDE4048}"/>
              </a:ext>
            </a:extLst>
          </p:cNvPr>
          <p:cNvSpPr/>
          <p:nvPr/>
        </p:nvSpPr>
        <p:spPr>
          <a:xfrm>
            <a:off x="5524225" y="4216003"/>
            <a:ext cx="1829886" cy="326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2F7E68-3797-930C-2B9B-D4D33182A334}"/>
              </a:ext>
            </a:extLst>
          </p:cNvPr>
          <p:cNvSpPr/>
          <p:nvPr/>
        </p:nvSpPr>
        <p:spPr>
          <a:xfrm>
            <a:off x="0" y="1295400"/>
            <a:ext cx="8976980" cy="5562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Light" panose="020B0303000000000000" pitchFamily="50" charset="-127"/>
              <a:ea typeface="Noto Sans KR Medium" panose="020B0600000000000000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D2C129-5F87-1CF4-0846-85E238D7A0A9}"/>
              </a:ext>
            </a:extLst>
          </p:cNvPr>
          <p:cNvSpPr/>
          <p:nvPr/>
        </p:nvSpPr>
        <p:spPr>
          <a:xfrm>
            <a:off x="960845" y="3820460"/>
            <a:ext cx="8016135" cy="30375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Light" panose="020B0303000000000000" pitchFamily="50" charset="-127"/>
              <a:ea typeface="Noto Sans KR Medium" panose="020B0600000000000000" pitchFamily="34" charset="-127"/>
            </a:endParaRPr>
          </a:p>
        </p:txBody>
      </p:sp>
      <p:pic>
        <p:nvPicPr>
          <p:cNvPr id="76" name="Object 13">
            <a:extLst>
              <a:ext uri="{FF2B5EF4-FFF2-40B4-BE49-F238E27FC236}">
                <a16:creationId xmlns:a16="http://schemas.microsoft.com/office/drawing/2014/main" id="{AA33D5CD-E479-413A-1B07-017EB92D97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3680" t="297" r="8701" b="3718"/>
          <a:stretch/>
        </p:blipFill>
        <p:spPr>
          <a:xfrm>
            <a:off x="8976980" y="-2"/>
            <a:ext cx="3237822" cy="6857999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2039C82-7DC6-D45D-97D0-2F589A30267F}"/>
              </a:ext>
            </a:extLst>
          </p:cNvPr>
          <p:cNvSpPr txBox="1"/>
          <p:nvPr/>
        </p:nvSpPr>
        <p:spPr>
          <a:xfrm>
            <a:off x="365115" y="112008"/>
            <a:ext cx="2904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>
                <a:latin typeface="원신한 Bold" panose="020B0803000000000000" pitchFamily="50" charset="-127"/>
                <a:ea typeface="원신한 Bold" panose="020B0803000000000000" pitchFamily="50" charset="-127"/>
              </a:rPr>
              <a:t>INDEX</a:t>
            </a:r>
            <a:endParaRPr lang="ko-KR" altLang="en-US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105" name="Rectangle 30">
            <a:extLst>
              <a:ext uri="{FF2B5EF4-FFF2-40B4-BE49-F238E27FC236}">
                <a16:creationId xmlns:a16="http://schemas.microsoft.com/office/drawing/2014/main" id="{BDF4C8C3-925B-FECF-B699-161BAA7CDBBD}"/>
              </a:ext>
            </a:extLst>
          </p:cNvPr>
          <p:cNvSpPr/>
          <p:nvPr/>
        </p:nvSpPr>
        <p:spPr>
          <a:xfrm>
            <a:off x="326542" y="1595200"/>
            <a:ext cx="2304194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Introduction</a:t>
            </a:r>
            <a:endParaRPr lang="en-US" altLang="zh-CN" sz="1400" dirty="0">
              <a:solidFill>
                <a:srgbClr val="01248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  <a:sym typeface="+mn-lt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F8FB198A-9266-4F6D-E2EE-BCAE37F5177F}"/>
              </a:ext>
            </a:extLst>
          </p:cNvPr>
          <p:cNvCxnSpPr>
            <a:cxnSpLocks/>
          </p:cNvCxnSpPr>
          <p:nvPr/>
        </p:nvCxnSpPr>
        <p:spPr>
          <a:xfrm>
            <a:off x="-5854" y="1930325"/>
            <a:ext cx="25884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30">
            <a:extLst>
              <a:ext uri="{FF2B5EF4-FFF2-40B4-BE49-F238E27FC236}">
                <a16:creationId xmlns:a16="http://schemas.microsoft.com/office/drawing/2014/main" id="{54F6DA63-78D0-F1FD-24CA-01EBBB4F3611}"/>
              </a:ext>
            </a:extLst>
          </p:cNvPr>
          <p:cNvSpPr/>
          <p:nvPr/>
        </p:nvSpPr>
        <p:spPr>
          <a:xfrm>
            <a:off x="1017192" y="4047205"/>
            <a:ext cx="2009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Content</a:t>
            </a:r>
            <a:endParaRPr lang="en-US" altLang="zh-CN" sz="1400" dirty="0">
              <a:solidFill>
                <a:srgbClr val="012481"/>
              </a:solidFill>
              <a:latin typeface="원신한 Light" panose="020B0303000000000000" pitchFamily="50" charset="-127"/>
              <a:ea typeface="원신한 Light" panose="020B0303000000000000" pitchFamily="50" charset="-127"/>
              <a:sym typeface="+mn-lt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6D23182-7BBE-4B89-BC11-B5930781EB20}"/>
              </a:ext>
            </a:extLst>
          </p:cNvPr>
          <p:cNvCxnSpPr>
            <a:cxnSpLocks/>
          </p:cNvCxnSpPr>
          <p:nvPr/>
        </p:nvCxnSpPr>
        <p:spPr>
          <a:xfrm>
            <a:off x="960845" y="4358005"/>
            <a:ext cx="2781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roup 62">
            <a:extLst>
              <a:ext uri="{FF2B5EF4-FFF2-40B4-BE49-F238E27FC236}">
                <a16:creationId xmlns:a16="http://schemas.microsoft.com/office/drawing/2014/main" id="{9A1722EA-A521-72F8-0578-A07B92498B16}"/>
              </a:ext>
            </a:extLst>
          </p:cNvPr>
          <p:cNvSpPr/>
          <p:nvPr/>
        </p:nvSpPr>
        <p:spPr>
          <a:xfrm>
            <a:off x="3094347" y="1881314"/>
            <a:ext cx="5032964" cy="10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(1)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제작 동기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(2)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개발 환경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(3) Database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설계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4288B6-DC27-CEA9-0E9B-339FBBD72EA6}"/>
              </a:ext>
            </a:extLst>
          </p:cNvPr>
          <p:cNvGrpSpPr/>
          <p:nvPr/>
        </p:nvGrpSpPr>
        <p:grpSpPr>
          <a:xfrm>
            <a:off x="827432" y="2457829"/>
            <a:ext cx="1119355" cy="996984"/>
            <a:chOff x="827432" y="2341717"/>
            <a:chExt cx="1581329" cy="1408454"/>
          </a:xfrm>
          <a:solidFill>
            <a:schemeClr val="bg2">
              <a:lumMod val="90000"/>
            </a:schemeClr>
          </a:solidFill>
        </p:grpSpPr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8DCD5610-E9F2-BAE9-BA90-5BC9EC1AB5DD}"/>
                </a:ext>
              </a:extLst>
            </p:cNvPr>
            <p:cNvSpPr/>
            <p:nvPr/>
          </p:nvSpPr>
          <p:spPr bwMode="auto">
            <a:xfrm>
              <a:off x="1212846" y="3054445"/>
              <a:ext cx="647551" cy="562532"/>
            </a:xfrm>
            <a:custGeom>
              <a:avLst/>
              <a:gdLst>
                <a:gd name="T0" fmla="*/ 457 w 457"/>
                <a:gd name="T1" fmla="*/ 106 h 397"/>
                <a:gd name="T2" fmla="*/ 457 w 457"/>
                <a:gd name="T3" fmla="*/ 96 h 397"/>
                <a:gd name="T4" fmla="*/ 455 w 457"/>
                <a:gd name="T5" fmla="*/ 74 h 397"/>
                <a:gd name="T6" fmla="*/ 447 w 457"/>
                <a:gd name="T7" fmla="*/ 56 h 397"/>
                <a:gd name="T8" fmla="*/ 425 w 457"/>
                <a:gd name="T9" fmla="*/ 32 h 397"/>
                <a:gd name="T10" fmla="*/ 385 w 457"/>
                <a:gd name="T11" fmla="*/ 8 h 397"/>
                <a:gd name="T12" fmla="*/ 337 w 457"/>
                <a:gd name="T13" fmla="*/ 0 h 397"/>
                <a:gd name="T14" fmla="*/ 271 w 457"/>
                <a:gd name="T15" fmla="*/ 0 h 397"/>
                <a:gd name="T16" fmla="*/ 269 w 457"/>
                <a:gd name="T17" fmla="*/ 20 h 397"/>
                <a:gd name="T18" fmla="*/ 261 w 457"/>
                <a:gd name="T19" fmla="*/ 38 h 397"/>
                <a:gd name="T20" fmla="*/ 255 w 457"/>
                <a:gd name="T21" fmla="*/ 44 h 397"/>
                <a:gd name="T22" fmla="*/ 267 w 457"/>
                <a:gd name="T23" fmla="*/ 118 h 397"/>
                <a:gd name="T24" fmla="*/ 273 w 457"/>
                <a:gd name="T25" fmla="*/ 178 h 397"/>
                <a:gd name="T26" fmla="*/ 271 w 457"/>
                <a:gd name="T27" fmla="*/ 224 h 397"/>
                <a:gd name="T28" fmla="*/ 265 w 457"/>
                <a:gd name="T29" fmla="*/ 242 h 397"/>
                <a:gd name="T30" fmla="*/ 249 w 457"/>
                <a:gd name="T31" fmla="*/ 274 h 397"/>
                <a:gd name="T32" fmla="*/ 235 w 457"/>
                <a:gd name="T33" fmla="*/ 288 h 397"/>
                <a:gd name="T34" fmla="*/ 227 w 457"/>
                <a:gd name="T35" fmla="*/ 290 h 397"/>
                <a:gd name="T36" fmla="*/ 212 w 457"/>
                <a:gd name="T37" fmla="*/ 282 h 397"/>
                <a:gd name="T38" fmla="*/ 200 w 457"/>
                <a:gd name="T39" fmla="*/ 264 h 397"/>
                <a:gd name="T40" fmla="*/ 186 w 457"/>
                <a:gd name="T41" fmla="*/ 224 h 397"/>
                <a:gd name="T42" fmla="*/ 184 w 457"/>
                <a:gd name="T43" fmla="*/ 204 h 397"/>
                <a:gd name="T44" fmla="*/ 190 w 457"/>
                <a:gd name="T45" fmla="*/ 148 h 397"/>
                <a:gd name="T46" fmla="*/ 204 w 457"/>
                <a:gd name="T47" fmla="*/ 66 h 397"/>
                <a:gd name="T48" fmla="*/ 210 w 457"/>
                <a:gd name="T49" fmla="*/ 44 h 397"/>
                <a:gd name="T50" fmla="*/ 200 w 457"/>
                <a:gd name="T51" fmla="*/ 34 h 397"/>
                <a:gd name="T52" fmla="*/ 192 w 457"/>
                <a:gd name="T53" fmla="*/ 0 h 397"/>
                <a:gd name="T54" fmla="*/ 120 w 457"/>
                <a:gd name="T55" fmla="*/ 0 h 397"/>
                <a:gd name="T56" fmla="*/ 96 w 457"/>
                <a:gd name="T57" fmla="*/ 2 h 397"/>
                <a:gd name="T58" fmla="*/ 52 w 457"/>
                <a:gd name="T59" fmla="*/ 18 h 397"/>
                <a:gd name="T60" fmla="*/ 18 w 457"/>
                <a:gd name="T61" fmla="*/ 48 h 397"/>
                <a:gd name="T62" fmla="*/ 6 w 457"/>
                <a:gd name="T63" fmla="*/ 66 h 397"/>
                <a:gd name="T64" fmla="*/ 0 w 457"/>
                <a:gd name="T65" fmla="*/ 86 h 397"/>
                <a:gd name="T66" fmla="*/ 0 w 457"/>
                <a:gd name="T67" fmla="*/ 108 h 397"/>
                <a:gd name="T68" fmla="*/ 16 w 457"/>
                <a:gd name="T69" fmla="*/ 308 h 397"/>
                <a:gd name="T70" fmla="*/ 60 w 457"/>
                <a:gd name="T71" fmla="*/ 343 h 397"/>
                <a:gd name="T72" fmla="*/ 112 w 457"/>
                <a:gd name="T73" fmla="*/ 371 h 397"/>
                <a:gd name="T74" fmla="*/ 170 w 457"/>
                <a:gd name="T75" fmla="*/ 391 h 397"/>
                <a:gd name="T76" fmla="*/ 229 w 457"/>
                <a:gd name="T77" fmla="*/ 397 h 397"/>
                <a:gd name="T78" fmla="*/ 259 w 457"/>
                <a:gd name="T79" fmla="*/ 395 h 397"/>
                <a:gd name="T80" fmla="*/ 319 w 457"/>
                <a:gd name="T81" fmla="*/ 381 h 397"/>
                <a:gd name="T82" fmla="*/ 375 w 457"/>
                <a:gd name="T83" fmla="*/ 357 h 397"/>
                <a:gd name="T84" fmla="*/ 423 w 457"/>
                <a:gd name="T85" fmla="*/ 325 h 397"/>
                <a:gd name="T86" fmla="*/ 443 w 457"/>
                <a:gd name="T87" fmla="*/ 308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7" h="397">
                  <a:moveTo>
                    <a:pt x="443" y="308"/>
                  </a:moveTo>
                  <a:lnTo>
                    <a:pt x="457" y="106"/>
                  </a:lnTo>
                  <a:lnTo>
                    <a:pt x="457" y="106"/>
                  </a:lnTo>
                  <a:lnTo>
                    <a:pt x="457" y="96"/>
                  </a:lnTo>
                  <a:lnTo>
                    <a:pt x="457" y="84"/>
                  </a:lnTo>
                  <a:lnTo>
                    <a:pt x="455" y="74"/>
                  </a:lnTo>
                  <a:lnTo>
                    <a:pt x="451" y="64"/>
                  </a:lnTo>
                  <a:lnTo>
                    <a:pt x="447" y="56"/>
                  </a:lnTo>
                  <a:lnTo>
                    <a:pt x="441" y="46"/>
                  </a:lnTo>
                  <a:lnTo>
                    <a:pt x="425" y="32"/>
                  </a:lnTo>
                  <a:lnTo>
                    <a:pt x="407" y="18"/>
                  </a:lnTo>
                  <a:lnTo>
                    <a:pt x="385" y="8"/>
                  </a:lnTo>
                  <a:lnTo>
                    <a:pt x="361" y="2"/>
                  </a:lnTo>
                  <a:lnTo>
                    <a:pt x="337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8"/>
                  </a:lnTo>
                  <a:lnTo>
                    <a:pt x="269" y="20"/>
                  </a:lnTo>
                  <a:lnTo>
                    <a:pt x="265" y="32"/>
                  </a:lnTo>
                  <a:lnTo>
                    <a:pt x="261" y="38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59" y="66"/>
                  </a:lnTo>
                  <a:lnTo>
                    <a:pt x="267" y="118"/>
                  </a:lnTo>
                  <a:lnTo>
                    <a:pt x="271" y="148"/>
                  </a:lnTo>
                  <a:lnTo>
                    <a:pt x="273" y="178"/>
                  </a:lnTo>
                  <a:lnTo>
                    <a:pt x="275" y="204"/>
                  </a:lnTo>
                  <a:lnTo>
                    <a:pt x="271" y="224"/>
                  </a:lnTo>
                  <a:lnTo>
                    <a:pt x="271" y="224"/>
                  </a:lnTo>
                  <a:lnTo>
                    <a:pt x="265" y="242"/>
                  </a:lnTo>
                  <a:lnTo>
                    <a:pt x="255" y="264"/>
                  </a:lnTo>
                  <a:lnTo>
                    <a:pt x="249" y="274"/>
                  </a:lnTo>
                  <a:lnTo>
                    <a:pt x="241" y="282"/>
                  </a:lnTo>
                  <a:lnTo>
                    <a:pt x="235" y="288"/>
                  </a:lnTo>
                  <a:lnTo>
                    <a:pt x="227" y="290"/>
                  </a:lnTo>
                  <a:lnTo>
                    <a:pt x="227" y="290"/>
                  </a:lnTo>
                  <a:lnTo>
                    <a:pt x="220" y="288"/>
                  </a:lnTo>
                  <a:lnTo>
                    <a:pt x="212" y="282"/>
                  </a:lnTo>
                  <a:lnTo>
                    <a:pt x="206" y="274"/>
                  </a:lnTo>
                  <a:lnTo>
                    <a:pt x="200" y="264"/>
                  </a:lnTo>
                  <a:lnTo>
                    <a:pt x="192" y="242"/>
                  </a:lnTo>
                  <a:lnTo>
                    <a:pt x="186" y="224"/>
                  </a:lnTo>
                  <a:lnTo>
                    <a:pt x="186" y="224"/>
                  </a:lnTo>
                  <a:lnTo>
                    <a:pt x="184" y="204"/>
                  </a:lnTo>
                  <a:lnTo>
                    <a:pt x="186" y="178"/>
                  </a:lnTo>
                  <a:lnTo>
                    <a:pt x="190" y="148"/>
                  </a:lnTo>
                  <a:lnTo>
                    <a:pt x="194" y="118"/>
                  </a:lnTo>
                  <a:lnTo>
                    <a:pt x="204" y="6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06" y="40"/>
                  </a:lnTo>
                  <a:lnTo>
                    <a:pt x="200" y="34"/>
                  </a:lnTo>
                  <a:lnTo>
                    <a:pt x="196" y="20"/>
                  </a:lnTo>
                  <a:lnTo>
                    <a:pt x="19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96" y="2"/>
                  </a:lnTo>
                  <a:lnTo>
                    <a:pt x="72" y="8"/>
                  </a:lnTo>
                  <a:lnTo>
                    <a:pt x="52" y="18"/>
                  </a:lnTo>
                  <a:lnTo>
                    <a:pt x="32" y="32"/>
                  </a:lnTo>
                  <a:lnTo>
                    <a:pt x="18" y="48"/>
                  </a:lnTo>
                  <a:lnTo>
                    <a:pt x="12" y="56"/>
                  </a:lnTo>
                  <a:lnTo>
                    <a:pt x="6" y="66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16" y="308"/>
                  </a:lnTo>
                  <a:lnTo>
                    <a:pt x="16" y="308"/>
                  </a:lnTo>
                  <a:lnTo>
                    <a:pt x="36" y="325"/>
                  </a:lnTo>
                  <a:lnTo>
                    <a:pt x="60" y="343"/>
                  </a:lnTo>
                  <a:lnTo>
                    <a:pt x="86" y="359"/>
                  </a:lnTo>
                  <a:lnTo>
                    <a:pt x="112" y="371"/>
                  </a:lnTo>
                  <a:lnTo>
                    <a:pt x="140" y="383"/>
                  </a:lnTo>
                  <a:lnTo>
                    <a:pt x="170" y="391"/>
                  </a:lnTo>
                  <a:lnTo>
                    <a:pt x="200" y="395"/>
                  </a:lnTo>
                  <a:lnTo>
                    <a:pt x="229" y="397"/>
                  </a:lnTo>
                  <a:lnTo>
                    <a:pt x="229" y="397"/>
                  </a:lnTo>
                  <a:lnTo>
                    <a:pt x="259" y="395"/>
                  </a:lnTo>
                  <a:lnTo>
                    <a:pt x="289" y="389"/>
                  </a:lnTo>
                  <a:lnTo>
                    <a:pt x="319" y="381"/>
                  </a:lnTo>
                  <a:lnTo>
                    <a:pt x="347" y="369"/>
                  </a:lnTo>
                  <a:lnTo>
                    <a:pt x="375" y="357"/>
                  </a:lnTo>
                  <a:lnTo>
                    <a:pt x="401" y="341"/>
                  </a:lnTo>
                  <a:lnTo>
                    <a:pt x="423" y="325"/>
                  </a:lnTo>
                  <a:lnTo>
                    <a:pt x="443" y="308"/>
                  </a:lnTo>
                  <a:lnTo>
                    <a:pt x="443" y="3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Light" panose="020B03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6683984D-BA32-B4BB-7F5E-2F0897376B81}"/>
                </a:ext>
              </a:extLst>
            </p:cNvPr>
            <p:cNvSpPr/>
            <p:nvPr/>
          </p:nvSpPr>
          <p:spPr bwMode="auto">
            <a:xfrm>
              <a:off x="1365878" y="2653447"/>
              <a:ext cx="344321" cy="344321"/>
            </a:xfrm>
            <a:custGeom>
              <a:avLst/>
              <a:gdLst>
                <a:gd name="T0" fmla="*/ 121 w 243"/>
                <a:gd name="T1" fmla="*/ 243 h 243"/>
                <a:gd name="T2" fmla="*/ 121 w 243"/>
                <a:gd name="T3" fmla="*/ 243 h 243"/>
                <a:gd name="T4" fmla="*/ 133 w 243"/>
                <a:gd name="T5" fmla="*/ 243 h 243"/>
                <a:gd name="T6" fmla="*/ 145 w 243"/>
                <a:gd name="T7" fmla="*/ 241 h 243"/>
                <a:gd name="T8" fmla="*/ 157 w 243"/>
                <a:gd name="T9" fmla="*/ 239 h 243"/>
                <a:gd name="T10" fmla="*/ 167 w 243"/>
                <a:gd name="T11" fmla="*/ 233 h 243"/>
                <a:gd name="T12" fmla="*/ 189 w 243"/>
                <a:gd name="T13" fmla="*/ 223 h 243"/>
                <a:gd name="T14" fmla="*/ 207 w 243"/>
                <a:gd name="T15" fmla="*/ 207 h 243"/>
                <a:gd name="T16" fmla="*/ 221 w 243"/>
                <a:gd name="T17" fmla="*/ 189 h 243"/>
                <a:gd name="T18" fmla="*/ 233 w 243"/>
                <a:gd name="T19" fmla="*/ 169 h 243"/>
                <a:gd name="T20" fmla="*/ 237 w 243"/>
                <a:gd name="T21" fmla="*/ 157 h 243"/>
                <a:gd name="T22" fmla="*/ 239 w 243"/>
                <a:gd name="T23" fmla="*/ 145 h 243"/>
                <a:gd name="T24" fmla="*/ 241 w 243"/>
                <a:gd name="T25" fmla="*/ 134 h 243"/>
                <a:gd name="T26" fmla="*/ 243 w 243"/>
                <a:gd name="T27" fmla="*/ 122 h 243"/>
                <a:gd name="T28" fmla="*/ 243 w 243"/>
                <a:gd name="T29" fmla="*/ 122 h 243"/>
                <a:gd name="T30" fmla="*/ 241 w 243"/>
                <a:gd name="T31" fmla="*/ 110 h 243"/>
                <a:gd name="T32" fmla="*/ 239 w 243"/>
                <a:gd name="T33" fmla="*/ 98 h 243"/>
                <a:gd name="T34" fmla="*/ 237 w 243"/>
                <a:gd name="T35" fmla="*/ 86 h 243"/>
                <a:gd name="T36" fmla="*/ 233 w 243"/>
                <a:gd name="T37" fmla="*/ 74 h 243"/>
                <a:gd name="T38" fmla="*/ 221 w 243"/>
                <a:gd name="T39" fmla="*/ 54 h 243"/>
                <a:gd name="T40" fmla="*/ 207 w 243"/>
                <a:gd name="T41" fmla="*/ 36 h 243"/>
                <a:gd name="T42" fmla="*/ 189 w 243"/>
                <a:gd name="T43" fmla="*/ 22 h 243"/>
                <a:gd name="T44" fmla="*/ 167 w 243"/>
                <a:gd name="T45" fmla="*/ 10 h 243"/>
                <a:gd name="T46" fmla="*/ 157 w 243"/>
                <a:gd name="T47" fmla="*/ 6 h 243"/>
                <a:gd name="T48" fmla="*/ 145 w 243"/>
                <a:gd name="T49" fmla="*/ 2 h 243"/>
                <a:gd name="T50" fmla="*/ 133 w 243"/>
                <a:gd name="T51" fmla="*/ 0 h 243"/>
                <a:gd name="T52" fmla="*/ 121 w 243"/>
                <a:gd name="T53" fmla="*/ 0 h 243"/>
                <a:gd name="T54" fmla="*/ 121 w 243"/>
                <a:gd name="T55" fmla="*/ 0 h 243"/>
                <a:gd name="T56" fmla="*/ 108 w 243"/>
                <a:gd name="T57" fmla="*/ 0 h 243"/>
                <a:gd name="T58" fmla="*/ 96 w 243"/>
                <a:gd name="T59" fmla="*/ 2 h 243"/>
                <a:gd name="T60" fmla="*/ 84 w 243"/>
                <a:gd name="T61" fmla="*/ 6 h 243"/>
                <a:gd name="T62" fmla="*/ 74 w 243"/>
                <a:gd name="T63" fmla="*/ 10 h 243"/>
                <a:gd name="T64" fmla="*/ 52 w 243"/>
                <a:gd name="T65" fmla="*/ 22 h 243"/>
                <a:gd name="T66" fmla="*/ 34 w 243"/>
                <a:gd name="T67" fmla="*/ 36 h 243"/>
                <a:gd name="T68" fmla="*/ 20 w 243"/>
                <a:gd name="T69" fmla="*/ 54 h 243"/>
                <a:gd name="T70" fmla="*/ 8 w 243"/>
                <a:gd name="T71" fmla="*/ 74 h 243"/>
                <a:gd name="T72" fmla="*/ 4 w 243"/>
                <a:gd name="T73" fmla="*/ 86 h 243"/>
                <a:gd name="T74" fmla="*/ 2 w 243"/>
                <a:gd name="T75" fmla="*/ 98 h 243"/>
                <a:gd name="T76" fmla="*/ 0 w 243"/>
                <a:gd name="T77" fmla="*/ 110 h 243"/>
                <a:gd name="T78" fmla="*/ 0 w 243"/>
                <a:gd name="T79" fmla="*/ 122 h 243"/>
                <a:gd name="T80" fmla="*/ 0 w 243"/>
                <a:gd name="T81" fmla="*/ 122 h 243"/>
                <a:gd name="T82" fmla="*/ 0 w 243"/>
                <a:gd name="T83" fmla="*/ 134 h 243"/>
                <a:gd name="T84" fmla="*/ 2 w 243"/>
                <a:gd name="T85" fmla="*/ 145 h 243"/>
                <a:gd name="T86" fmla="*/ 4 w 243"/>
                <a:gd name="T87" fmla="*/ 157 h 243"/>
                <a:gd name="T88" fmla="*/ 8 w 243"/>
                <a:gd name="T89" fmla="*/ 169 h 243"/>
                <a:gd name="T90" fmla="*/ 20 w 243"/>
                <a:gd name="T91" fmla="*/ 189 h 243"/>
                <a:gd name="T92" fmla="*/ 34 w 243"/>
                <a:gd name="T93" fmla="*/ 207 h 243"/>
                <a:gd name="T94" fmla="*/ 52 w 243"/>
                <a:gd name="T95" fmla="*/ 223 h 243"/>
                <a:gd name="T96" fmla="*/ 74 w 243"/>
                <a:gd name="T97" fmla="*/ 233 h 243"/>
                <a:gd name="T98" fmla="*/ 84 w 243"/>
                <a:gd name="T99" fmla="*/ 239 h 243"/>
                <a:gd name="T100" fmla="*/ 96 w 243"/>
                <a:gd name="T101" fmla="*/ 241 h 243"/>
                <a:gd name="T102" fmla="*/ 108 w 243"/>
                <a:gd name="T103" fmla="*/ 243 h 243"/>
                <a:gd name="T104" fmla="*/ 121 w 243"/>
                <a:gd name="T105" fmla="*/ 243 h 243"/>
                <a:gd name="T106" fmla="*/ 121 w 243"/>
                <a:gd name="T10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3" h="243">
                  <a:moveTo>
                    <a:pt x="121" y="243"/>
                  </a:moveTo>
                  <a:lnTo>
                    <a:pt x="121" y="243"/>
                  </a:lnTo>
                  <a:lnTo>
                    <a:pt x="133" y="243"/>
                  </a:lnTo>
                  <a:lnTo>
                    <a:pt x="145" y="241"/>
                  </a:lnTo>
                  <a:lnTo>
                    <a:pt x="157" y="239"/>
                  </a:lnTo>
                  <a:lnTo>
                    <a:pt x="167" y="233"/>
                  </a:lnTo>
                  <a:lnTo>
                    <a:pt x="189" y="223"/>
                  </a:lnTo>
                  <a:lnTo>
                    <a:pt x="207" y="207"/>
                  </a:lnTo>
                  <a:lnTo>
                    <a:pt x="221" y="189"/>
                  </a:lnTo>
                  <a:lnTo>
                    <a:pt x="233" y="169"/>
                  </a:lnTo>
                  <a:lnTo>
                    <a:pt x="237" y="157"/>
                  </a:lnTo>
                  <a:lnTo>
                    <a:pt x="239" y="145"/>
                  </a:lnTo>
                  <a:lnTo>
                    <a:pt x="241" y="134"/>
                  </a:lnTo>
                  <a:lnTo>
                    <a:pt x="243" y="122"/>
                  </a:lnTo>
                  <a:lnTo>
                    <a:pt x="243" y="122"/>
                  </a:lnTo>
                  <a:lnTo>
                    <a:pt x="241" y="110"/>
                  </a:lnTo>
                  <a:lnTo>
                    <a:pt x="239" y="98"/>
                  </a:lnTo>
                  <a:lnTo>
                    <a:pt x="237" y="86"/>
                  </a:lnTo>
                  <a:lnTo>
                    <a:pt x="233" y="74"/>
                  </a:lnTo>
                  <a:lnTo>
                    <a:pt x="221" y="54"/>
                  </a:lnTo>
                  <a:lnTo>
                    <a:pt x="207" y="36"/>
                  </a:lnTo>
                  <a:lnTo>
                    <a:pt x="189" y="22"/>
                  </a:lnTo>
                  <a:lnTo>
                    <a:pt x="167" y="10"/>
                  </a:lnTo>
                  <a:lnTo>
                    <a:pt x="157" y="6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52" y="22"/>
                  </a:lnTo>
                  <a:lnTo>
                    <a:pt x="34" y="36"/>
                  </a:lnTo>
                  <a:lnTo>
                    <a:pt x="20" y="54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2" y="98"/>
                  </a:lnTo>
                  <a:lnTo>
                    <a:pt x="0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4"/>
                  </a:lnTo>
                  <a:lnTo>
                    <a:pt x="2" y="145"/>
                  </a:lnTo>
                  <a:lnTo>
                    <a:pt x="4" y="157"/>
                  </a:lnTo>
                  <a:lnTo>
                    <a:pt x="8" y="169"/>
                  </a:lnTo>
                  <a:lnTo>
                    <a:pt x="20" y="189"/>
                  </a:lnTo>
                  <a:lnTo>
                    <a:pt x="34" y="207"/>
                  </a:lnTo>
                  <a:lnTo>
                    <a:pt x="52" y="223"/>
                  </a:lnTo>
                  <a:lnTo>
                    <a:pt x="74" y="233"/>
                  </a:lnTo>
                  <a:lnTo>
                    <a:pt x="84" y="239"/>
                  </a:lnTo>
                  <a:lnTo>
                    <a:pt x="96" y="241"/>
                  </a:lnTo>
                  <a:lnTo>
                    <a:pt x="108" y="243"/>
                  </a:lnTo>
                  <a:lnTo>
                    <a:pt x="121" y="243"/>
                  </a:lnTo>
                  <a:lnTo>
                    <a:pt x="121" y="2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Light" panose="020B03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EC742847-4EC0-C426-86CF-E8D6B9F0E8D5}"/>
                </a:ext>
              </a:extLst>
            </p:cNvPr>
            <p:cNvSpPr/>
            <p:nvPr/>
          </p:nvSpPr>
          <p:spPr bwMode="auto">
            <a:xfrm>
              <a:off x="827432" y="2341717"/>
              <a:ext cx="1581329" cy="1408454"/>
            </a:xfrm>
            <a:custGeom>
              <a:avLst/>
              <a:gdLst>
                <a:gd name="T0" fmla="*/ 935 w 1116"/>
                <a:gd name="T1" fmla="*/ 282 h 994"/>
                <a:gd name="T2" fmla="*/ 923 w 1116"/>
                <a:gd name="T3" fmla="*/ 276 h 994"/>
                <a:gd name="T4" fmla="*/ 735 w 1116"/>
                <a:gd name="T5" fmla="*/ 457 h 994"/>
                <a:gd name="T6" fmla="*/ 731 w 1116"/>
                <a:gd name="T7" fmla="*/ 471 h 994"/>
                <a:gd name="T8" fmla="*/ 739 w 1116"/>
                <a:gd name="T9" fmla="*/ 483 h 994"/>
                <a:gd name="T10" fmla="*/ 815 w 1116"/>
                <a:gd name="T11" fmla="*/ 485 h 994"/>
                <a:gd name="T12" fmla="*/ 855 w 1116"/>
                <a:gd name="T13" fmla="*/ 491 h 994"/>
                <a:gd name="T14" fmla="*/ 857 w 1116"/>
                <a:gd name="T15" fmla="*/ 531 h 994"/>
                <a:gd name="T16" fmla="*/ 835 w 1116"/>
                <a:gd name="T17" fmla="*/ 623 h 994"/>
                <a:gd name="T18" fmla="*/ 773 w 1116"/>
                <a:gd name="T19" fmla="*/ 729 h 994"/>
                <a:gd name="T20" fmla="*/ 695 w 1116"/>
                <a:gd name="T21" fmla="*/ 801 h 994"/>
                <a:gd name="T22" fmla="*/ 563 w 1116"/>
                <a:gd name="T23" fmla="*/ 856 h 994"/>
                <a:gd name="T24" fmla="*/ 456 w 1116"/>
                <a:gd name="T25" fmla="*/ 862 h 994"/>
                <a:gd name="T26" fmla="*/ 324 w 1116"/>
                <a:gd name="T27" fmla="*/ 822 h 994"/>
                <a:gd name="T28" fmla="*/ 240 w 1116"/>
                <a:gd name="T29" fmla="*/ 761 h 994"/>
                <a:gd name="T30" fmla="*/ 160 w 1116"/>
                <a:gd name="T31" fmla="*/ 641 h 994"/>
                <a:gd name="T32" fmla="*/ 132 w 1116"/>
                <a:gd name="T33" fmla="*/ 503 h 994"/>
                <a:gd name="T34" fmla="*/ 148 w 1116"/>
                <a:gd name="T35" fmla="*/ 395 h 994"/>
                <a:gd name="T36" fmla="*/ 214 w 1116"/>
                <a:gd name="T37" fmla="*/ 270 h 994"/>
                <a:gd name="T38" fmla="*/ 296 w 1116"/>
                <a:gd name="T39" fmla="*/ 196 h 994"/>
                <a:gd name="T40" fmla="*/ 434 w 1116"/>
                <a:gd name="T41" fmla="*/ 140 h 994"/>
                <a:gd name="T42" fmla="*/ 539 w 1116"/>
                <a:gd name="T43" fmla="*/ 132 h 994"/>
                <a:gd name="T44" fmla="*/ 627 w 1116"/>
                <a:gd name="T45" fmla="*/ 152 h 994"/>
                <a:gd name="T46" fmla="*/ 661 w 1116"/>
                <a:gd name="T47" fmla="*/ 154 h 994"/>
                <a:gd name="T48" fmla="*/ 695 w 1116"/>
                <a:gd name="T49" fmla="*/ 136 h 994"/>
                <a:gd name="T50" fmla="*/ 713 w 1116"/>
                <a:gd name="T51" fmla="*/ 98 h 994"/>
                <a:gd name="T52" fmla="*/ 701 w 1116"/>
                <a:gd name="T53" fmla="*/ 50 h 994"/>
                <a:gd name="T54" fmla="*/ 671 w 1116"/>
                <a:gd name="T55" fmla="*/ 28 h 994"/>
                <a:gd name="T56" fmla="*/ 509 w 1116"/>
                <a:gd name="T57" fmla="*/ 0 h 994"/>
                <a:gd name="T58" fmla="*/ 434 w 1116"/>
                <a:gd name="T59" fmla="*/ 6 h 994"/>
                <a:gd name="T60" fmla="*/ 336 w 1116"/>
                <a:gd name="T61" fmla="*/ 30 h 994"/>
                <a:gd name="T62" fmla="*/ 244 w 1116"/>
                <a:gd name="T63" fmla="*/ 74 h 994"/>
                <a:gd name="T64" fmla="*/ 162 w 1116"/>
                <a:gd name="T65" fmla="*/ 134 h 994"/>
                <a:gd name="T66" fmla="*/ 110 w 1116"/>
                <a:gd name="T67" fmla="*/ 188 h 994"/>
                <a:gd name="T68" fmla="*/ 56 w 1116"/>
                <a:gd name="T69" fmla="*/ 272 h 994"/>
                <a:gd name="T70" fmla="*/ 10 w 1116"/>
                <a:gd name="T71" fmla="*/ 407 h 994"/>
                <a:gd name="T72" fmla="*/ 10 w 1116"/>
                <a:gd name="T73" fmla="*/ 597 h 994"/>
                <a:gd name="T74" fmla="*/ 58 w 1116"/>
                <a:gd name="T75" fmla="*/ 733 h 994"/>
                <a:gd name="T76" fmla="*/ 114 w 1116"/>
                <a:gd name="T77" fmla="*/ 817 h 994"/>
                <a:gd name="T78" fmla="*/ 184 w 1116"/>
                <a:gd name="T79" fmla="*/ 886 h 994"/>
                <a:gd name="T80" fmla="*/ 350 w 1116"/>
                <a:gd name="T81" fmla="*/ 974 h 994"/>
                <a:gd name="T82" fmla="*/ 490 w 1116"/>
                <a:gd name="T83" fmla="*/ 994 h 994"/>
                <a:gd name="T84" fmla="*/ 545 w 1116"/>
                <a:gd name="T85" fmla="*/ 992 h 994"/>
                <a:gd name="T86" fmla="*/ 729 w 1116"/>
                <a:gd name="T87" fmla="*/ 934 h 994"/>
                <a:gd name="T88" fmla="*/ 845 w 1116"/>
                <a:gd name="T89" fmla="*/ 844 h 994"/>
                <a:gd name="T90" fmla="*/ 929 w 1116"/>
                <a:gd name="T91" fmla="*/ 733 h 994"/>
                <a:gd name="T92" fmla="*/ 967 w 1116"/>
                <a:gd name="T93" fmla="*/ 647 h 994"/>
                <a:gd name="T94" fmla="*/ 989 w 1116"/>
                <a:gd name="T95" fmla="*/ 523 h 994"/>
                <a:gd name="T96" fmla="*/ 995 w 1116"/>
                <a:gd name="T97" fmla="*/ 487 h 994"/>
                <a:gd name="T98" fmla="*/ 1098 w 1116"/>
                <a:gd name="T99" fmla="*/ 483 h 994"/>
                <a:gd name="T100" fmla="*/ 1108 w 1116"/>
                <a:gd name="T101" fmla="*/ 481 h 994"/>
                <a:gd name="T102" fmla="*/ 1116 w 1116"/>
                <a:gd name="T103" fmla="*/ 467 h 994"/>
                <a:gd name="T104" fmla="*/ 1110 w 1116"/>
                <a:gd name="T105" fmla="*/ 455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" h="994">
                  <a:moveTo>
                    <a:pt x="1110" y="455"/>
                  </a:moveTo>
                  <a:lnTo>
                    <a:pt x="951" y="298"/>
                  </a:lnTo>
                  <a:lnTo>
                    <a:pt x="935" y="282"/>
                  </a:lnTo>
                  <a:lnTo>
                    <a:pt x="935" y="282"/>
                  </a:lnTo>
                  <a:lnTo>
                    <a:pt x="929" y="278"/>
                  </a:lnTo>
                  <a:lnTo>
                    <a:pt x="923" y="276"/>
                  </a:lnTo>
                  <a:lnTo>
                    <a:pt x="923" y="276"/>
                  </a:lnTo>
                  <a:lnTo>
                    <a:pt x="923" y="276"/>
                  </a:lnTo>
                  <a:lnTo>
                    <a:pt x="915" y="278"/>
                  </a:lnTo>
                  <a:lnTo>
                    <a:pt x="911" y="282"/>
                  </a:lnTo>
                  <a:lnTo>
                    <a:pt x="815" y="377"/>
                  </a:lnTo>
                  <a:lnTo>
                    <a:pt x="735" y="457"/>
                  </a:lnTo>
                  <a:lnTo>
                    <a:pt x="735" y="457"/>
                  </a:lnTo>
                  <a:lnTo>
                    <a:pt x="733" y="461"/>
                  </a:lnTo>
                  <a:lnTo>
                    <a:pt x="731" y="465"/>
                  </a:lnTo>
                  <a:lnTo>
                    <a:pt x="731" y="471"/>
                  </a:lnTo>
                  <a:lnTo>
                    <a:pt x="733" y="475"/>
                  </a:lnTo>
                  <a:lnTo>
                    <a:pt x="733" y="475"/>
                  </a:lnTo>
                  <a:lnTo>
                    <a:pt x="735" y="479"/>
                  </a:lnTo>
                  <a:lnTo>
                    <a:pt x="739" y="483"/>
                  </a:lnTo>
                  <a:lnTo>
                    <a:pt x="743" y="485"/>
                  </a:lnTo>
                  <a:lnTo>
                    <a:pt x="747" y="485"/>
                  </a:lnTo>
                  <a:lnTo>
                    <a:pt x="747" y="485"/>
                  </a:lnTo>
                  <a:lnTo>
                    <a:pt x="815" y="485"/>
                  </a:lnTo>
                  <a:lnTo>
                    <a:pt x="841" y="485"/>
                  </a:lnTo>
                  <a:lnTo>
                    <a:pt x="841" y="485"/>
                  </a:lnTo>
                  <a:lnTo>
                    <a:pt x="849" y="487"/>
                  </a:lnTo>
                  <a:lnTo>
                    <a:pt x="855" y="491"/>
                  </a:lnTo>
                  <a:lnTo>
                    <a:pt x="855" y="491"/>
                  </a:lnTo>
                  <a:lnTo>
                    <a:pt x="859" y="497"/>
                  </a:lnTo>
                  <a:lnTo>
                    <a:pt x="859" y="503"/>
                  </a:lnTo>
                  <a:lnTo>
                    <a:pt x="857" y="531"/>
                  </a:lnTo>
                  <a:lnTo>
                    <a:pt x="857" y="531"/>
                  </a:lnTo>
                  <a:lnTo>
                    <a:pt x="851" y="563"/>
                  </a:lnTo>
                  <a:lnTo>
                    <a:pt x="845" y="593"/>
                  </a:lnTo>
                  <a:lnTo>
                    <a:pt x="835" y="623"/>
                  </a:lnTo>
                  <a:lnTo>
                    <a:pt x="823" y="651"/>
                  </a:lnTo>
                  <a:lnTo>
                    <a:pt x="809" y="679"/>
                  </a:lnTo>
                  <a:lnTo>
                    <a:pt x="791" y="705"/>
                  </a:lnTo>
                  <a:lnTo>
                    <a:pt x="773" y="729"/>
                  </a:lnTo>
                  <a:lnTo>
                    <a:pt x="753" y="753"/>
                  </a:lnTo>
                  <a:lnTo>
                    <a:pt x="753" y="753"/>
                  </a:lnTo>
                  <a:lnTo>
                    <a:pt x="725" y="779"/>
                  </a:lnTo>
                  <a:lnTo>
                    <a:pt x="695" y="801"/>
                  </a:lnTo>
                  <a:lnTo>
                    <a:pt x="663" y="819"/>
                  </a:lnTo>
                  <a:lnTo>
                    <a:pt x="631" y="834"/>
                  </a:lnTo>
                  <a:lnTo>
                    <a:pt x="597" y="846"/>
                  </a:lnTo>
                  <a:lnTo>
                    <a:pt x="563" y="856"/>
                  </a:lnTo>
                  <a:lnTo>
                    <a:pt x="527" y="862"/>
                  </a:lnTo>
                  <a:lnTo>
                    <a:pt x="492" y="864"/>
                  </a:lnTo>
                  <a:lnTo>
                    <a:pt x="492" y="864"/>
                  </a:lnTo>
                  <a:lnTo>
                    <a:pt x="456" y="862"/>
                  </a:lnTo>
                  <a:lnTo>
                    <a:pt x="422" y="856"/>
                  </a:lnTo>
                  <a:lnTo>
                    <a:pt x="388" y="848"/>
                  </a:lnTo>
                  <a:lnTo>
                    <a:pt x="356" y="836"/>
                  </a:lnTo>
                  <a:lnTo>
                    <a:pt x="324" y="822"/>
                  </a:lnTo>
                  <a:lnTo>
                    <a:pt x="296" y="805"/>
                  </a:lnTo>
                  <a:lnTo>
                    <a:pt x="266" y="783"/>
                  </a:lnTo>
                  <a:lnTo>
                    <a:pt x="240" y="761"/>
                  </a:lnTo>
                  <a:lnTo>
                    <a:pt x="240" y="761"/>
                  </a:lnTo>
                  <a:lnTo>
                    <a:pt x="216" y="733"/>
                  </a:lnTo>
                  <a:lnTo>
                    <a:pt x="194" y="705"/>
                  </a:lnTo>
                  <a:lnTo>
                    <a:pt x="176" y="675"/>
                  </a:lnTo>
                  <a:lnTo>
                    <a:pt x="160" y="641"/>
                  </a:lnTo>
                  <a:lnTo>
                    <a:pt x="148" y="609"/>
                  </a:lnTo>
                  <a:lnTo>
                    <a:pt x="140" y="573"/>
                  </a:lnTo>
                  <a:lnTo>
                    <a:pt x="134" y="539"/>
                  </a:lnTo>
                  <a:lnTo>
                    <a:pt x="132" y="503"/>
                  </a:lnTo>
                  <a:lnTo>
                    <a:pt x="132" y="503"/>
                  </a:lnTo>
                  <a:lnTo>
                    <a:pt x="134" y="465"/>
                  </a:lnTo>
                  <a:lnTo>
                    <a:pt x="140" y="431"/>
                  </a:lnTo>
                  <a:lnTo>
                    <a:pt x="148" y="395"/>
                  </a:lnTo>
                  <a:lnTo>
                    <a:pt x="160" y="361"/>
                  </a:lnTo>
                  <a:lnTo>
                    <a:pt x="174" y="330"/>
                  </a:lnTo>
                  <a:lnTo>
                    <a:pt x="192" y="300"/>
                  </a:lnTo>
                  <a:lnTo>
                    <a:pt x="214" y="270"/>
                  </a:lnTo>
                  <a:lnTo>
                    <a:pt x="238" y="244"/>
                  </a:lnTo>
                  <a:lnTo>
                    <a:pt x="238" y="244"/>
                  </a:lnTo>
                  <a:lnTo>
                    <a:pt x="266" y="218"/>
                  </a:lnTo>
                  <a:lnTo>
                    <a:pt x="296" y="196"/>
                  </a:lnTo>
                  <a:lnTo>
                    <a:pt x="328" y="176"/>
                  </a:lnTo>
                  <a:lnTo>
                    <a:pt x="362" y="160"/>
                  </a:lnTo>
                  <a:lnTo>
                    <a:pt x="398" y="148"/>
                  </a:lnTo>
                  <a:lnTo>
                    <a:pt x="434" y="140"/>
                  </a:lnTo>
                  <a:lnTo>
                    <a:pt x="470" y="134"/>
                  </a:lnTo>
                  <a:lnTo>
                    <a:pt x="507" y="132"/>
                  </a:lnTo>
                  <a:lnTo>
                    <a:pt x="507" y="132"/>
                  </a:lnTo>
                  <a:lnTo>
                    <a:pt x="539" y="132"/>
                  </a:lnTo>
                  <a:lnTo>
                    <a:pt x="569" y="136"/>
                  </a:lnTo>
                  <a:lnTo>
                    <a:pt x="597" y="142"/>
                  </a:lnTo>
                  <a:lnTo>
                    <a:pt x="627" y="152"/>
                  </a:lnTo>
                  <a:lnTo>
                    <a:pt x="627" y="152"/>
                  </a:lnTo>
                  <a:lnTo>
                    <a:pt x="637" y="154"/>
                  </a:lnTo>
                  <a:lnTo>
                    <a:pt x="649" y="156"/>
                  </a:lnTo>
                  <a:lnTo>
                    <a:pt x="649" y="156"/>
                  </a:lnTo>
                  <a:lnTo>
                    <a:pt x="661" y="154"/>
                  </a:lnTo>
                  <a:lnTo>
                    <a:pt x="673" y="150"/>
                  </a:lnTo>
                  <a:lnTo>
                    <a:pt x="685" y="144"/>
                  </a:lnTo>
                  <a:lnTo>
                    <a:pt x="695" y="136"/>
                  </a:lnTo>
                  <a:lnTo>
                    <a:pt x="695" y="136"/>
                  </a:lnTo>
                  <a:lnTo>
                    <a:pt x="705" y="124"/>
                  </a:lnTo>
                  <a:lnTo>
                    <a:pt x="711" y="112"/>
                  </a:lnTo>
                  <a:lnTo>
                    <a:pt x="711" y="112"/>
                  </a:lnTo>
                  <a:lnTo>
                    <a:pt x="713" y="98"/>
                  </a:lnTo>
                  <a:lnTo>
                    <a:pt x="715" y="86"/>
                  </a:lnTo>
                  <a:lnTo>
                    <a:pt x="713" y="74"/>
                  </a:lnTo>
                  <a:lnTo>
                    <a:pt x="709" y="62"/>
                  </a:lnTo>
                  <a:lnTo>
                    <a:pt x="701" y="50"/>
                  </a:lnTo>
                  <a:lnTo>
                    <a:pt x="693" y="40"/>
                  </a:lnTo>
                  <a:lnTo>
                    <a:pt x="683" y="34"/>
                  </a:lnTo>
                  <a:lnTo>
                    <a:pt x="671" y="28"/>
                  </a:lnTo>
                  <a:lnTo>
                    <a:pt x="671" y="28"/>
                  </a:lnTo>
                  <a:lnTo>
                    <a:pt x="631" y="16"/>
                  </a:lnTo>
                  <a:lnTo>
                    <a:pt x="591" y="6"/>
                  </a:lnTo>
                  <a:lnTo>
                    <a:pt x="551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84" y="0"/>
                  </a:lnTo>
                  <a:lnTo>
                    <a:pt x="458" y="2"/>
                  </a:lnTo>
                  <a:lnTo>
                    <a:pt x="434" y="6"/>
                  </a:lnTo>
                  <a:lnTo>
                    <a:pt x="408" y="10"/>
                  </a:lnTo>
                  <a:lnTo>
                    <a:pt x="384" y="16"/>
                  </a:lnTo>
                  <a:lnTo>
                    <a:pt x="360" y="22"/>
                  </a:lnTo>
                  <a:lnTo>
                    <a:pt x="336" y="30"/>
                  </a:lnTo>
                  <a:lnTo>
                    <a:pt x="312" y="40"/>
                  </a:lnTo>
                  <a:lnTo>
                    <a:pt x="288" y="50"/>
                  </a:lnTo>
                  <a:lnTo>
                    <a:pt x="266" y="60"/>
                  </a:lnTo>
                  <a:lnTo>
                    <a:pt x="244" y="74"/>
                  </a:lnTo>
                  <a:lnTo>
                    <a:pt x="222" y="86"/>
                  </a:lnTo>
                  <a:lnTo>
                    <a:pt x="202" y="102"/>
                  </a:lnTo>
                  <a:lnTo>
                    <a:pt x="182" y="116"/>
                  </a:lnTo>
                  <a:lnTo>
                    <a:pt x="162" y="134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26" y="170"/>
                  </a:lnTo>
                  <a:lnTo>
                    <a:pt x="110" y="188"/>
                  </a:lnTo>
                  <a:lnTo>
                    <a:pt x="96" y="208"/>
                  </a:lnTo>
                  <a:lnTo>
                    <a:pt x="82" y="230"/>
                  </a:lnTo>
                  <a:lnTo>
                    <a:pt x="68" y="250"/>
                  </a:lnTo>
                  <a:lnTo>
                    <a:pt x="56" y="272"/>
                  </a:lnTo>
                  <a:lnTo>
                    <a:pt x="46" y="294"/>
                  </a:lnTo>
                  <a:lnTo>
                    <a:pt x="36" y="316"/>
                  </a:lnTo>
                  <a:lnTo>
                    <a:pt x="20" y="361"/>
                  </a:lnTo>
                  <a:lnTo>
                    <a:pt x="10" y="407"/>
                  </a:lnTo>
                  <a:lnTo>
                    <a:pt x="2" y="455"/>
                  </a:lnTo>
                  <a:lnTo>
                    <a:pt x="0" y="503"/>
                  </a:lnTo>
                  <a:lnTo>
                    <a:pt x="2" y="551"/>
                  </a:lnTo>
                  <a:lnTo>
                    <a:pt x="10" y="597"/>
                  </a:lnTo>
                  <a:lnTo>
                    <a:pt x="22" y="645"/>
                  </a:lnTo>
                  <a:lnTo>
                    <a:pt x="38" y="689"/>
                  </a:lnTo>
                  <a:lnTo>
                    <a:pt x="48" y="713"/>
                  </a:lnTo>
                  <a:lnTo>
                    <a:pt x="58" y="733"/>
                  </a:lnTo>
                  <a:lnTo>
                    <a:pt x="70" y="755"/>
                  </a:lnTo>
                  <a:lnTo>
                    <a:pt x="84" y="777"/>
                  </a:lnTo>
                  <a:lnTo>
                    <a:pt x="98" y="797"/>
                  </a:lnTo>
                  <a:lnTo>
                    <a:pt x="114" y="817"/>
                  </a:lnTo>
                  <a:lnTo>
                    <a:pt x="130" y="834"/>
                  </a:lnTo>
                  <a:lnTo>
                    <a:pt x="148" y="852"/>
                  </a:lnTo>
                  <a:lnTo>
                    <a:pt x="148" y="852"/>
                  </a:lnTo>
                  <a:lnTo>
                    <a:pt x="184" y="886"/>
                  </a:lnTo>
                  <a:lnTo>
                    <a:pt x="222" y="914"/>
                  </a:lnTo>
                  <a:lnTo>
                    <a:pt x="262" y="938"/>
                  </a:lnTo>
                  <a:lnTo>
                    <a:pt x="306" y="958"/>
                  </a:lnTo>
                  <a:lnTo>
                    <a:pt x="350" y="974"/>
                  </a:lnTo>
                  <a:lnTo>
                    <a:pt x="396" y="986"/>
                  </a:lnTo>
                  <a:lnTo>
                    <a:pt x="442" y="992"/>
                  </a:lnTo>
                  <a:lnTo>
                    <a:pt x="490" y="994"/>
                  </a:lnTo>
                  <a:lnTo>
                    <a:pt x="490" y="994"/>
                  </a:lnTo>
                  <a:lnTo>
                    <a:pt x="497" y="994"/>
                  </a:lnTo>
                  <a:lnTo>
                    <a:pt x="497" y="994"/>
                  </a:lnTo>
                  <a:lnTo>
                    <a:pt x="521" y="994"/>
                  </a:lnTo>
                  <a:lnTo>
                    <a:pt x="545" y="992"/>
                  </a:lnTo>
                  <a:lnTo>
                    <a:pt x="593" y="984"/>
                  </a:lnTo>
                  <a:lnTo>
                    <a:pt x="641" y="972"/>
                  </a:lnTo>
                  <a:lnTo>
                    <a:pt x="685" y="954"/>
                  </a:lnTo>
                  <a:lnTo>
                    <a:pt x="729" y="934"/>
                  </a:lnTo>
                  <a:lnTo>
                    <a:pt x="771" y="908"/>
                  </a:lnTo>
                  <a:lnTo>
                    <a:pt x="809" y="878"/>
                  </a:lnTo>
                  <a:lnTo>
                    <a:pt x="845" y="844"/>
                  </a:lnTo>
                  <a:lnTo>
                    <a:pt x="845" y="844"/>
                  </a:lnTo>
                  <a:lnTo>
                    <a:pt x="869" y="821"/>
                  </a:lnTo>
                  <a:lnTo>
                    <a:pt x="891" y="793"/>
                  </a:lnTo>
                  <a:lnTo>
                    <a:pt x="911" y="763"/>
                  </a:lnTo>
                  <a:lnTo>
                    <a:pt x="929" y="733"/>
                  </a:lnTo>
                  <a:lnTo>
                    <a:pt x="929" y="733"/>
                  </a:lnTo>
                  <a:lnTo>
                    <a:pt x="943" y="705"/>
                  </a:lnTo>
                  <a:lnTo>
                    <a:pt x="957" y="677"/>
                  </a:lnTo>
                  <a:lnTo>
                    <a:pt x="967" y="647"/>
                  </a:lnTo>
                  <a:lnTo>
                    <a:pt x="975" y="617"/>
                  </a:lnTo>
                  <a:lnTo>
                    <a:pt x="975" y="617"/>
                  </a:lnTo>
                  <a:lnTo>
                    <a:pt x="985" y="569"/>
                  </a:lnTo>
                  <a:lnTo>
                    <a:pt x="989" y="523"/>
                  </a:lnTo>
                  <a:lnTo>
                    <a:pt x="991" y="499"/>
                  </a:lnTo>
                  <a:lnTo>
                    <a:pt x="991" y="499"/>
                  </a:lnTo>
                  <a:lnTo>
                    <a:pt x="993" y="493"/>
                  </a:lnTo>
                  <a:lnTo>
                    <a:pt x="995" y="487"/>
                  </a:lnTo>
                  <a:lnTo>
                    <a:pt x="1000" y="485"/>
                  </a:lnTo>
                  <a:lnTo>
                    <a:pt x="1006" y="483"/>
                  </a:lnTo>
                  <a:lnTo>
                    <a:pt x="1030" y="483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104" y="483"/>
                  </a:lnTo>
                  <a:lnTo>
                    <a:pt x="1108" y="481"/>
                  </a:lnTo>
                  <a:lnTo>
                    <a:pt x="1112" y="477"/>
                  </a:lnTo>
                  <a:lnTo>
                    <a:pt x="1114" y="473"/>
                  </a:lnTo>
                  <a:lnTo>
                    <a:pt x="1114" y="473"/>
                  </a:lnTo>
                  <a:lnTo>
                    <a:pt x="1116" y="467"/>
                  </a:lnTo>
                  <a:lnTo>
                    <a:pt x="1114" y="463"/>
                  </a:lnTo>
                  <a:lnTo>
                    <a:pt x="1114" y="459"/>
                  </a:lnTo>
                  <a:lnTo>
                    <a:pt x="1110" y="455"/>
                  </a:lnTo>
                  <a:lnTo>
                    <a:pt x="1110" y="4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Light" panose="020B03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</p:grpSp>
      <p:sp>
        <p:nvSpPr>
          <p:cNvPr id="117" name="Freeform 133">
            <a:extLst>
              <a:ext uri="{FF2B5EF4-FFF2-40B4-BE49-F238E27FC236}">
                <a16:creationId xmlns:a16="http://schemas.microsoft.com/office/drawing/2014/main" id="{AA753F69-A230-5FEE-85BC-F83935159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867" y="4912792"/>
            <a:ext cx="1178506" cy="1128654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68589" tIns="34295" rIns="68589" bIns="34295" anchor="ctr"/>
          <a:lstStyle/>
          <a:p>
            <a:pPr>
              <a:defRPr/>
            </a:pPr>
            <a:endParaRPr lang="en-US" sz="2700" dirty="0">
              <a:latin typeface="Noto Sans KR Black" panose="020B0A00000000000000" pitchFamily="34" charset="-127"/>
              <a:ea typeface="Noto Sans KR Light" panose="020B03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4" name="Group 62">
            <a:extLst>
              <a:ext uri="{FF2B5EF4-FFF2-40B4-BE49-F238E27FC236}">
                <a16:creationId xmlns:a16="http://schemas.microsoft.com/office/drawing/2014/main" id="{544AD104-B07B-BE07-CACF-9CCA30989BA9}"/>
              </a:ext>
            </a:extLst>
          </p:cNvPr>
          <p:cNvSpPr/>
          <p:nvPr/>
        </p:nvSpPr>
        <p:spPr>
          <a:xfrm>
            <a:off x="3799218" y="4595142"/>
            <a:ext cx="5032964" cy="705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(4)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화면 소개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(5)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작업 예정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2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958B-FAFB-8DA8-2C80-D1BDFFAD3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DDF5067-2413-EDBE-7516-DB6E79EAB8E5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E846E0-1517-6DF6-390E-517A64C6783C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ABC9AEB-746C-26E4-1A1F-3D30F425DA23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E754C0-1BA0-0002-D4AC-8BA25130E7B0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46BA03F-B186-0B0C-8F07-91E53A02367B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2.6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사원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B2225B-3A98-C4BD-7B43-892EA9A2439D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45FE6706-D88A-9972-7A70-AA57BB076164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FE13F7D2-9AD0-C2F9-60D4-E46314A33893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사원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5349FC5-010A-84DD-9FDB-4AB56B147919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F59793D8-AE00-8B51-D625-A280273F6C14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53E2692B-217D-47A4-024B-D8B3AEFB8FE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662475CA-4CC5-A521-92DD-D8F81474DCC0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BB19409-770D-9F77-7532-7EAFCBB75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599740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사진 등록 및  삭제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조회 기능 구현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사진 미 등록 시 기본 사진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주소 검색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api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A263A73-30B3-027A-98EF-5BD64A16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38" y="1780640"/>
            <a:ext cx="6938213" cy="31654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F5F674-AF71-0508-F4F1-5F596CFC476D}"/>
              </a:ext>
            </a:extLst>
          </p:cNvPr>
          <p:cNvSpPr/>
          <p:nvPr/>
        </p:nvSpPr>
        <p:spPr>
          <a:xfrm>
            <a:off x="6458081" y="2046731"/>
            <a:ext cx="876574" cy="482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9A9081-AD7B-8FC3-8834-AF64B9C3A04C}"/>
              </a:ext>
            </a:extLst>
          </p:cNvPr>
          <p:cNvSpPr/>
          <p:nvPr/>
        </p:nvSpPr>
        <p:spPr>
          <a:xfrm>
            <a:off x="7334655" y="3787983"/>
            <a:ext cx="505839" cy="356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8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127F8-5B9E-D3F5-5651-E5D535271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B6F9B67-061E-042E-FA40-B2B8DEFCBAE5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69FA32-DA05-C662-5A0B-50C7CA391919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74FC4B-697E-5F33-CFBD-897D702D5E5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C8C125-47E1-98CB-54CA-FF34F1B01008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244A340-930C-1C35-DFCC-CD776E8BDAD1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2.7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양식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114498-48C5-D72A-1362-928C6D57816C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52A21F0D-EA72-7985-FC59-E08FE6555851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2FAFD140-5F52-C692-F019-04EF0800C9C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양식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634D811-3CBE-D7B8-35A9-04999D8BB302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58FDBC4-FE36-C11B-E917-F9A62626232E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BFABCB86-E045-A2DE-230E-9C8F39B4992D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0FAF9AB-85D8-EBDC-F153-F406B758BD81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FC600AD7-A4A1-3DD9-A0B5-9EC37B140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261781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기안문에 사용되는 양식을 수정하는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양식은 기안문 등록 시 사용자가 편집할 수 있도록 제공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C57D389-9A3E-7458-77F1-8839D266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22" y="1800096"/>
            <a:ext cx="6945197" cy="33063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F157A7-F1B9-546A-774F-29AEB32EFD06}"/>
              </a:ext>
            </a:extLst>
          </p:cNvPr>
          <p:cNvSpPr/>
          <p:nvPr/>
        </p:nvSpPr>
        <p:spPr>
          <a:xfrm>
            <a:off x="4927322" y="2640122"/>
            <a:ext cx="1064916" cy="667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714C7-231E-9536-5ED7-391210D2DAA7}"/>
              </a:ext>
            </a:extLst>
          </p:cNvPr>
          <p:cNvSpPr/>
          <p:nvPr/>
        </p:nvSpPr>
        <p:spPr>
          <a:xfrm>
            <a:off x="8210467" y="2562301"/>
            <a:ext cx="3706423" cy="2622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55EE63B-E8F4-A582-CA8B-B25047B8399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5992238" y="2973763"/>
            <a:ext cx="2218229" cy="89980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100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CFF-2B15-6577-89AA-844002C4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A4CB20A-9DE0-1860-87DD-7359190BA4D2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BF622E-3A4F-92B0-3F3B-4569940B81A6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560481-A6AB-2779-51D7-C2A8EE3C6DE3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3C2D08-88DE-A1D1-D423-AD2C53B7A024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FB14AD8-E3A0-DFBE-3CD6-E52BD976AA08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EA00F1-73D9-27F3-6794-EC0394A12905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645D7188-A772-BD82-F46B-FCD3CCCFAD97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3EE2D083-7668-0531-FBF1-F56FA8EA9A0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기안 작성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97D63C-3121-DF8D-D08C-3ABEDBBB86F2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F053B9A-F874-50A6-97B2-6FBEC3524BC1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BE859D13-6E90-0AA8-EB12-B0C4240D4EFB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903DC680-8824-0385-B541-660D94C3EFD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EAFB7DE6-22E6-2443-5496-F911BB3C8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40178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 작성에서 양식을 선택하여 등록화면으로 진입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각 양식의 내용은 양식 관리에 저장된 대로 사용된다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34B059A-D5BF-9F98-A739-C3A23CEC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36" y="1654606"/>
            <a:ext cx="6342481" cy="30510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CD132-D516-3C01-924A-C4B7B805996B}"/>
              </a:ext>
            </a:extLst>
          </p:cNvPr>
          <p:cNvSpPr/>
          <p:nvPr/>
        </p:nvSpPr>
        <p:spPr>
          <a:xfrm>
            <a:off x="5834939" y="3252964"/>
            <a:ext cx="1064916" cy="1212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3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B4A2C-24CF-FC8C-1919-069255226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6AD61E3-8CB6-1264-5F02-9583B4B791B8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5B3243-160A-87FB-83AD-D8155AB25C5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4D0386-D8E2-5F35-0420-560FE32EA9D9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373465-5B7B-3554-A48A-EC413F8E2459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F07D4CA-DDC8-F18F-8352-26E4F347B835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2495B7-4358-D02C-942A-B24B35FB8B88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3648F1AD-503A-8703-03E3-B35ABAB9D474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A724278B-B536-E0B7-AB65-E3482AB49A7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기안 등록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73B1EC6-8AAD-A626-7C89-0D64B4BD9BD0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7ECC76A4-0D54-179C-ABC7-EFB084D94C28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5D6260F5-B132-27D1-06BF-5F08E899371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7E9F12C9-3955-C5CC-4815-B4CB9A25F97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49E802B3-7B87-C7D7-319B-AB7430B8E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08341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기안문에따라 각 양식에 맞는 페이지로 이동하도록 처리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공통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프로젝트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결재선 팝업 구현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5E06A7-5BC3-B812-6368-4945888E4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298" y="1481006"/>
            <a:ext cx="6358646" cy="317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22508D-5438-5340-ECC6-A186D1AC3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688" y="3849002"/>
            <a:ext cx="4682000" cy="2669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55F712-0580-C43F-0C5C-CE8BEE665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848" y="2933902"/>
            <a:ext cx="2130350" cy="16369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AAC64-9486-DFCD-F4CB-E018E37D0F8B}"/>
              </a:ext>
            </a:extLst>
          </p:cNvPr>
          <p:cNvSpPr/>
          <p:nvPr/>
        </p:nvSpPr>
        <p:spPr>
          <a:xfrm>
            <a:off x="5724422" y="1935413"/>
            <a:ext cx="1853424" cy="603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1587DA-DEDD-739B-F0F4-0B5D7377AE3B}"/>
              </a:ext>
            </a:extLst>
          </p:cNvPr>
          <p:cNvSpPr/>
          <p:nvPr/>
        </p:nvSpPr>
        <p:spPr>
          <a:xfrm>
            <a:off x="8832796" y="2447705"/>
            <a:ext cx="1225604" cy="359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F6E2141-F3D5-243E-2588-21AD1EA7D77B}"/>
              </a:ext>
            </a:extLst>
          </p:cNvPr>
          <p:cNvCxnSpPr>
            <a:cxnSpLocks/>
            <a:stCxn id="22" idx="2"/>
            <a:endCxn id="12" idx="1"/>
          </p:cNvCxnSpPr>
          <p:nvPr/>
        </p:nvCxnSpPr>
        <p:spPr>
          <a:xfrm rot="16200000" flipH="1">
            <a:off x="9075328" y="3177864"/>
            <a:ext cx="944791" cy="20425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C762937-53E9-8253-0F84-19E2E6904A9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 rot="5400000">
            <a:off x="4931370" y="2129237"/>
            <a:ext cx="1310083" cy="2129446"/>
          </a:xfrm>
          <a:prstGeom prst="bentConnector3">
            <a:avLst>
              <a:gd name="adj1" fmla="val 7450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1188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CF7C9-439A-41A0-24BE-4A5F9D0B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AC5EFC-0134-1E4A-8D25-B9CF6BA120E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26FD64-AA39-B9F0-4602-0D0A88A9F5B8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E29ACA-260C-CF6A-9BDE-58F7867E396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F34745-F71B-99F8-27B2-B0E49A5DCA71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4AF8D2-9FFA-408C-80B7-394457B8BA4B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CD23B7-B26F-7410-0248-5310642454D6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8D31478E-35DA-4864-4AAF-9A55C9E87CA0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2D5E0344-4DF4-63CE-C052-B779BD068F8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기안 작성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4E947F-9B1F-197D-8D98-38BB28FCAEF5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80143E5E-423F-F8E8-12BC-4D352B865ABC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D305288D-565F-108F-B57A-176C7D62AF5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BC7214FF-8D37-F978-880B-7CDE0F9F6B2B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427CD632-E767-3A29-28E4-A863D505B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97898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 양식에 따라  등록 내용 상이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좌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물품관리 등록 팝업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 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우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정산내역 등록 팝업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0C4D3F-63FF-883E-D414-A74BD127C807}"/>
              </a:ext>
            </a:extLst>
          </p:cNvPr>
          <p:cNvSpPr/>
          <p:nvPr/>
        </p:nvSpPr>
        <p:spPr>
          <a:xfrm>
            <a:off x="8832796" y="2447705"/>
            <a:ext cx="1225604" cy="359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EF6822-11A5-48A1-6886-6DC9CAA2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85" y="3602402"/>
            <a:ext cx="4842883" cy="2783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F2E5A7-5AA3-66DA-F602-3D55B9591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134" y="2237166"/>
            <a:ext cx="4979032" cy="28656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43B23D-B7CB-64CE-5710-8A8D4F77A858}"/>
              </a:ext>
            </a:extLst>
          </p:cNvPr>
          <p:cNvSpPr/>
          <p:nvPr/>
        </p:nvSpPr>
        <p:spPr>
          <a:xfrm>
            <a:off x="1690582" y="3951697"/>
            <a:ext cx="4603214" cy="88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9135BC-B0F8-ADE1-4D37-13B2A454C028}"/>
              </a:ext>
            </a:extLst>
          </p:cNvPr>
          <p:cNvSpPr/>
          <p:nvPr/>
        </p:nvSpPr>
        <p:spPr>
          <a:xfrm>
            <a:off x="6762277" y="2642223"/>
            <a:ext cx="4765000" cy="88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71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5C4FA-F3CB-B526-8C2E-1F502F9A6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7C9D2D-979F-3C99-67E5-444B85B9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297" y="1654605"/>
            <a:ext cx="6489387" cy="32675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F67E0CD-638A-16C8-3519-CEC89B867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308" y="4426996"/>
            <a:ext cx="3788480" cy="21604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47198F-7A2E-4CD5-D834-802D0AB05C3C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091C7A-A9E3-371E-6A67-C9BB50A8A61B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DA59EE6-2C6C-C5E1-8FA9-50BA467E8C2B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AD81B4-5D96-99B0-6992-F7A9329585CC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28966B7-A113-7F04-774D-9109C8788085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7F5B0B-DFB3-4418-7088-9A8A2C99ABE4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1F438C9C-A426-D3AD-7044-BF58083BEF69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93E10BC6-0136-5DB7-A802-D4536265D13F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 상세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24AF9E3-0D32-D4B4-4773-6625DACBEE08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9A751104-0FC1-EBA9-403A-1110501E1AF3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126FF345-930D-6C33-8A32-4673FD3F8F97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BFEBE9EE-0DEE-5582-DCDE-90AF0446350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A94B9A1C-9C0A-8A89-B943-6C5BC13AA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34825"/>
              </p:ext>
            </p:extLst>
          </p:nvPr>
        </p:nvGraphicFramePr>
        <p:xfrm>
          <a:off x="884876" y="2032248"/>
          <a:ext cx="3910251" cy="2246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조회 메뉴에서 기안 및 결재 상태에 있는 기안 조회 가능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결재선 조회 팝업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- 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결재자가 결재의견을 남긴 경우 결재자를 클릭하여 결재의견을 확인 가능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상태에 따라서 결재 처리가 가능하다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(1)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결재가 미수행된 기안의 경우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[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결재취소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(2)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대상자의 경우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[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승인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반송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9E4C5-77A0-CB67-5E93-5F6D9CE927DC}"/>
              </a:ext>
            </a:extLst>
          </p:cNvPr>
          <p:cNvSpPr/>
          <p:nvPr/>
        </p:nvSpPr>
        <p:spPr>
          <a:xfrm>
            <a:off x="5723318" y="2410970"/>
            <a:ext cx="482928" cy="311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96473C2-C509-A324-CD30-EA06EAEB6C08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4669052" y="3082616"/>
            <a:ext cx="1655500" cy="9359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7FB8AA-CF8A-0C7C-5D40-66C8B3511035}"/>
              </a:ext>
            </a:extLst>
          </p:cNvPr>
          <p:cNvSpPr/>
          <p:nvPr/>
        </p:nvSpPr>
        <p:spPr>
          <a:xfrm>
            <a:off x="4280379" y="5275388"/>
            <a:ext cx="935959" cy="532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9FF59F3-77CB-68BA-1B13-4CE2E06B9C42}"/>
              </a:ext>
            </a:extLst>
          </p:cNvPr>
          <p:cNvCxnSpPr>
            <a:cxnSpLocks/>
            <a:stCxn id="22" idx="1"/>
            <a:endCxn id="25" idx="2"/>
          </p:cNvCxnSpPr>
          <p:nvPr/>
        </p:nvCxnSpPr>
        <p:spPr>
          <a:xfrm rot="10800000">
            <a:off x="4118377" y="5113873"/>
            <a:ext cx="162003" cy="4277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7D739B-710A-B117-F10E-B7149A7B6365}"/>
              </a:ext>
            </a:extLst>
          </p:cNvPr>
          <p:cNvSpPr/>
          <p:nvPr/>
        </p:nvSpPr>
        <p:spPr>
          <a:xfrm>
            <a:off x="3062182" y="4688731"/>
            <a:ext cx="2112387" cy="425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27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84901-C694-46EC-BD73-13F7C0ED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983DC1-80C4-D61D-1A5C-68B71A775A1D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ACB26-0CFA-B4A2-0EE4-F6B82B741716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33AB96D-87F0-C783-D0DD-2F2DD999AE6A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333489-EC07-46B2-F82E-6BCBF48D0269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8889259-D172-1046-8351-B8FF422729DD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A45CAC-1422-4520-7FCF-A37C278E8E46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113C112C-CEDE-56F7-DD5D-399D43C1DE7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309B516D-8088-1650-78A0-3E1B7CEE87A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 처리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A409B6B-32BA-1A7E-9DD4-34ECE14FA3C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A8E1C98B-68D9-E687-6F32-265C4069CBE7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1DE9B316-C08B-CF32-1D6E-EF35B52496EA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5896E3B7-C9E2-8861-5A0D-503B36E2AAF2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D5524CA-9F1C-748B-C163-AEE8F0816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489486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결재에 해당하는 사용자는 승인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반송 버튼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처리 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단계 등의 정보 수정 후 재 상세 조회 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입력한 결재의견은 결재 선 팝업에서 조회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86A4D09-400E-A103-7F1D-403C1A8A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6" y="1760646"/>
            <a:ext cx="6707519" cy="36576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A576CB-4A0A-F661-3BF7-9EB225CFADC5}"/>
              </a:ext>
            </a:extLst>
          </p:cNvPr>
          <p:cNvSpPr/>
          <p:nvPr/>
        </p:nvSpPr>
        <p:spPr>
          <a:xfrm>
            <a:off x="10505872" y="5068110"/>
            <a:ext cx="1286863" cy="350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7A9C88-D67E-7F01-7B1C-80E57F3E12D9}"/>
              </a:ext>
            </a:extLst>
          </p:cNvPr>
          <p:cNvSpPr/>
          <p:nvPr/>
        </p:nvSpPr>
        <p:spPr>
          <a:xfrm>
            <a:off x="6848273" y="3793788"/>
            <a:ext cx="1286863" cy="311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F8D40-D3FE-C67C-2C20-5A2901141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3051675-A960-2EBB-63B1-28EB8DA0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12" y="1754691"/>
            <a:ext cx="5915283" cy="40531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61DA11-C186-834A-25F7-E3B4157F05C5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83185D-22B2-4CB0-A7A7-D049C438594E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28E15E-DF76-4F5E-DE61-984EB80E7FE2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0383D3-CC88-1059-3FB2-ACF87FC1B57C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870A1D1-EE1C-29D6-577C-0A4B0CA59DF0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2.9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일정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B8EC88-5636-0DB3-5E7A-D8531E1459A3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F5703426-FC87-2954-0670-AED1B8D44653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7E2E489B-8CF6-697C-CFA5-FCF46DCAE61E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일정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565FA7-AD3E-3FDD-0223-34070B53334A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BC2A22A-7063-593C-2794-83541673A72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EC157B2A-2CCD-88BA-CAD0-87F4E0C5B423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4ADBA205-1F3F-40BE-76E1-76590A1B50B3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E2318120-52E3-69CE-6B3C-692FE9396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33693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결재완료된 휴가 일정은 일정관리에서 조회 가능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일정 클릭 시 일정 상세 정보 팝업 조회 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B3302-8781-014E-3096-1BC97F65601D}"/>
              </a:ext>
            </a:extLst>
          </p:cNvPr>
          <p:cNvSpPr/>
          <p:nvPr/>
        </p:nvSpPr>
        <p:spPr>
          <a:xfrm>
            <a:off x="5817141" y="5418305"/>
            <a:ext cx="3356042" cy="30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91D2B5-53F1-FFA3-86EE-2A6C048FC902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rot="5400000" flipH="1" flipV="1">
            <a:off x="7750514" y="4345831"/>
            <a:ext cx="817122" cy="132782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FA7DFE-7862-2EDB-6BA7-1FD0467E26C0}"/>
              </a:ext>
            </a:extLst>
          </p:cNvPr>
          <p:cNvSpPr/>
          <p:nvPr/>
        </p:nvSpPr>
        <p:spPr>
          <a:xfrm>
            <a:off x="6498077" y="2480553"/>
            <a:ext cx="4649821" cy="2120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439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8D14-C5F9-0B8A-6CC5-313A9EC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D1EF09-8820-D1F0-4A6C-AFC5089E3BD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5B6E4F-8845-CF6F-71EF-C6BCC5C1B78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16AEED-818C-5A5C-4659-5CA61136451F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E221F2-E72A-B5C7-BB6B-8FA7784B2967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9B2172D-1F33-05A7-23E0-84E756D830C6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3.1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8585BC-418E-F650-C88F-8555FDE348B4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60515133-E490-1E11-83E8-0174588E40A6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9DF49104-F18F-EB39-8C39-8064D1A1A2BB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권한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0C14372-0E75-8DDA-F184-B01507CD0C1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C2E8BC86-EF8E-D684-DC8B-E29B71A8DF70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B7DA0BCA-B6C6-98DC-BB4B-B9AF28EC25CF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04193968-BD9F-501D-6E97-E4BC9BBE5B0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4675D9B-CEE2-D602-A3B5-04AA61C01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506715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등록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수정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삭제를 진행가능한 관리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권한은 사용자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메뉴와 맵핑되어 접속자의 메뉴 조회를 제어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선택 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우측 영역에상세 정보 출력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90B8748-F54E-790F-C9E0-8EAEC4B3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22" y="1780640"/>
            <a:ext cx="6719509" cy="26732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21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7890-6A2F-D82E-FB79-3F7F3C40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12EA8A0-E9D9-7F8C-A482-ACA425F7351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D62E7E-A34F-640C-73F7-2E95E3B398D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5936A4A-8B5E-AA47-4458-EA362B5DEA29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405850-834E-8B2A-A439-B8F2E422C8DE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DC96737-BA23-1DF3-F2D9-757A61301B88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3.1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6BFB05C-55D1-14D0-CF46-1405895A85C2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44474460-870A-A99D-D7D5-AEBB3C06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74E86063-65EA-863D-D7D1-65708B03F65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메뉴 권한 부여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7D8BEE-7E12-EF18-D830-0DD18D4B367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37CC4A6C-7FEE-BB5E-1DCA-C021406689BE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971554AB-B422-CDF1-D0F1-5328965EFC03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7F341C6-1268-BC4C-6724-25D452B7D62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D55F7334-0E65-6063-0805-FED02F14A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11674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특정 권한을 메뉴에 매핑하는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전체 메뉴에서 메뉴를 선택하여 이동한 뒤 저장 처리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동일 데이터 등록 시 중복  표시되지 않도록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2AB23AA-AB91-6942-CFFB-ACF94E74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07" y="1780640"/>
            <a:ext cx="6952886" cy="3195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889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제작 동기</a:t>
            </a:r>
            <a:endParaRPr lang="en-US" altLang="zh-CN" sz="6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F47D2D38-E621-C608-F9B1-305308CEF1B9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543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70CA1-0E8A-06EC-2624-D9260AC3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509E638-E658-5568-A272-A5D028231FE6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2C7452-1462-58C0-F4ED-69575352D316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94532B-743B-60BC-880D-101F8CB7B64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940EB7-C3BB-98C3-19C1-D05871FBC777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6526B4C-8627-880D-9AF1-7D29B5730E28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3.1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0A5AB3-9981-859B-41DB-8AED72C432D6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27AAABC1-EBE9-AA4E-493F-5CC4D0747EAB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A5533481-487F-289B-D37B-FA868576FDAF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사용자 권한 부여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E26775-B9C9-A633-EB56-5128416EE8A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FDC2AB86-2EE8-EAC1-38C9-FC78612B7525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8D43A9A9-07E5-C355-9942-6E2CE6F17233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D3BFBB2D-D360-320C-8816-C585E8270377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E0683C91-7B60-A304-F93B-94E2D6E42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27141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내 사용자를 맵핑하는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_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트리에서 사용자를 선택하여  이동한 뒤 저장 처리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동일 데이터 등록 시 중복  표시되지 않도록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C23AA1C-5784-845B-39FB-1F168C40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197" y="1824553"/>
            <a:ext cx="7004421" cy="2946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77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ABB99-2493-D1D1-B909-7372F38DC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4B820E-686E-DA26-BC73-BA8FF28E5F8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9490A7-FD1B-A93B-DA84-736B469C8A24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83E39C-0AE1-8924-0639-CEA68CEF0ACC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FE7870-7182-5BAF-7BD5-B5B02121D35F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CF85085-37ED-2BB4-93C6-68146C42146A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3.2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쿼리 조회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407642-91E9-226C-9434-44483B7D2650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6AD8BE20-1545-B62B-E68B-12A38417F118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E46022C5-FEAA-7308-4C1F-45D54D3EF234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쿼리 조회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3101C53-BF8C-FBE9-0A07-866F2F562880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42770284-E350-7EF0-28E5-10FAF2663F3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CF4A8BF7-5DE7-C042-B392-49BA831BDF28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DBB1FE6E-D591-92FE-A2D3-012F00CEEACF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F28DED03-8982-AA3A-F512-363CF7FB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45804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쿼리 문장을 입력받아 화면에 조회하는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DML  (insert, update, delete)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기능 구현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엑셀  다운로드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B1C938B-FBA2-A783-B673-57F814BD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78" y="1824553"/>
            <a:ext cx="6683953" cy="33057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3AB3F4-FDC3-2A44-2C52-1EED36C5EC28}"/>
              </a:ext>
            </a:extLst>
          </p:cNvPr>
          <p:cNvSpPr/>
          <p:nvPr/>
        </p:nvSpPr>
        <p:spPr>
          <a:xfrm>
            <a:off x="5112577" y="2110543"/>
            <a:ext cx="1667601" cy="233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07794D-36F2-8B57-0580-492293A0A9C5}"/>
              </a:ext>
            </a:extLst>
          </p:cNvPr>
          <p:cNvSpPr/>
          <p:nvPr/>
        </p:nvSpPr>
        <p:spPr>
          <a:xfrm>
            <a:off x="10379413" y="1824553"/>
            <a:ext cx="1488838" cy="233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3EA93A9-578C-111C-9135-804213F3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065" y="2465720"/>
            <a:ext cx="4086796" cy="1857976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EDC1D2C-FAB3-6C9C-41F4-C35B9B3BB573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rot="5400000">
            <a:off x="10182976" y="1524864"/>
            <a:ext cx="407344" cy="14743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586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작업 예정</a:t>
            </a:r>
            <a:endParaRPr lang="en-US" altLang="zh-CN" sz="600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F47D2D38-E621-C608-F9B1-305308CEF1B9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8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작업 예정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0D1B4F-0E63-DA79-622D-52C26CD8E74D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410A319-E1F7-D38A-4B92-199B42D7A2D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67726E24-2231-80C8-389C-AA22961D552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작업 예정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3BCDF6-DD2F-178A-534B-132A3601A3C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EF75A57-4A05-48F9-8966-7507905E256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453B204-59E8-7282-BFC0-9348252ACD9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6C707C6-95F9-EF0E-E6FD-6415E3C1975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" name="표 16">
            <a:extLst>
              <a:ext uri="{FF2B5EF4-FFF2-40B4-BE49-F238E27FC236}">
                <a16:creationId xmlns:a16="http://schemas.microsoft.com/office/drawing/2014/main" id="{14D5BB97-699C-84C4-D274-90E384F0A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400566"/>
              </p:ext>
            </p:extLst>
          </p:nvPr>
        </p:nvGraphicFramePr>
        <p:xfrm>
          <a:off x="884876" y="2010569"/>
          <a:ext cx="10122993" cy="2268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63">
                  <a:extLst>
                    <a:ext uri="{9D8B030D-6E8A-4147-A177-3AD203B41FA5}">
                      <a16:colId xmlns:a16="http://schemas.microsoft.com/office/drawing/2014/main" val="40558685"/>
                    </a:ext>
                  </a:extLst>
                </a:gridCol>
                <a:gridCol w="2262433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  <a:gridCol w="6973197">
                  <a:extLst>
                    <a:ext uri="{9D8B030D-6E8A-4147-A177-3AD203B41FA5}">
                      <a16:colId xmlns:a16="http://schemas.microsoft.com/office/drawing/2014/main" val="4244387909"/>
                    </a:ext>
                  </a:extLst>
                </a:gridCol>
              </a:tblGrid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제목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내용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채팅 및 쪽지 기능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모달 창을 통한 채팅 및 쪽지 알림 기능 개발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 연계 기능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 연계 배치 작업 구현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라이브러리 구현 및 크론탭 사용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187014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127461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557081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35617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318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75" name="Group 12">
            <a:extLst>
              <a:ext uri="{FF2B5EF4-FFF2-40B4-BE49-F238E27FC236}">
                <a16:creationId xmlns:a16="http://schemas.microsoft.com/office/drawing/2014/main" id="{12EE56D8-885C-6A16-6C09-E61DE6BAF6AD}"/>
              </a:ext>
            </a:extLst>
          </p:cNvPr>
          <p:cNvSpPr txBox="1"/>
          <p:nvPr/>
        </p:nvSpPr>
        <p:spPr>
          <a:xfrm>
            <a:off x="581971" y="2484918"/>
            <a:ext cx="330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-150" dirty="0">
                <a:ln w="47625">
                  <a:noFill/>
                </a:ln>
                <a:solidFill>
                  <a:schemeClr val="bg2">
                    <a:lumMod val="90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THANKS</a:t>
            </a:r>
          </a:p>
        </p:txBody>
      </p:sp>
      <p:sp>
        <p:nvSpPr>
          <p:cNvPr id="81" name="Group 13">
            <a:extLst>
              <a:ext uri="{FF2B5EF4-FFF2-40B4-BE49-F238E27FC236}">
                <a16:creationId xmlns:a16="http://schemas.microsoft.com/office/drawing/2014/main" id="{37AB7F8C-AD9F-B7E8-4B8F-27280BB1B32B}"/>
              </a:ext>
            </a:extLst>
          </p:cNvPr>
          <p:cNvSpPr txBox="1"/>
          <p:nvPr/>
        </p:nvSpPr>
        <p:spPr>
          <a:xfrm>
            <a:off x="581971" y="3315915"/>
            <a:ext cx="5206510" cy="100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72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WATCHING</a:t>
            </a:r>
          </a:p>
        </p:txBody>
      </p:sp>
      <p:sp>
        <p:nvSpPr>
          <p:cNvPr id="82" name="더하기 기호 81">
            <a:extLst>
              <a:ext uri="{FF2B5EF4-FFF2-40B4-BE49-F238E27FC236}">
                <a16:creationId xmlns:a16="http://schemas.microsoft.com/office/drawing/2014/main" id="{A825768E-7AD1-904C-2C7B-D98B32392FF1}"/>
              </a:ext>
            </a:extLst>
          </p:cNvPr>
          <p:cNvSpPr/>
          <p:nvPr/>
        </p:nvSpPr>
        <p:spPr>
          <a:xfrm>
            <a:off x="3170712" y="2468924"/>
            <a:ext cx="373303" cy="391174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7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제작 동기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0D1B4F-0E63-DA79-622D-52C26CD8E74D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410A319-E1F7-D38A-4B92-199B42D7A2D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67726E24-2231-80C8-389C-AA22961D552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제작 동기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3BCDF6-DD2F-178A-534B-132A3601A3C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EF75A57-4A05-48F9-8966-7507905E256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453B204-59E8-7282-BFC0-9348252ACD9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6C707C6-95F9-EF0E-E6FD-6415E3C1975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4A2137A-FD8C-D75F-D613-43635A4D5CD5}"/>
              </a:ext>
            </a:extLst>
          </p:cNvPr>
          <p:cNvSpPr/>
          <p:nvPr/>
        </p:nvSpPr>
        <p:spPr>
          <a:xfrm>
            <a:off x="884875" y="1956885"/>
            <a:ext cx="10911655" cy="2843714"/>
          </a:xfrm>
          <a:prstGeom prst="roundRect">
            <a:avLst>
              <a:gd name="adj" fmla="val 4073"/>
            </a:avLst>
          </a:prstGeom>
          <a:solidFill>
            <a:srgbClr val="FFFBEF"/>
          </a:solidFill>
          <a:ln w="3175">
            <a:solidFill>
              <a:schemeClr val="tx1"/>
            </a:solidFill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defRPr/>
            </a:pP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해당 프로젝트는 처음 개발을 시작하고 학원에서 진행했던 첫 프로젝트입니다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입사 후 업무를 진행하며 제대로 관리하지 못했던 프로젝트를 다시한번 리뉴얼하고 싶어 시작하였습니다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endParaRPr lang="en-US" altLang="ko-KR" sz="1100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입사 후 업무에서 수행했던 내용 중 인상깊었던 부분을 다시 한번 복습한다는 마음으로 진행하였습니다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많이 부족하다고 생각하지만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, </a:t>
            </a: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제게 있어선 추억 가득한 연습 노트같은 프로젝트입니다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개발 환경</a:t>
            </a:r>
            <a:endParaRPr lang="en-US" altLang="zh-CN" sz="6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6EFA7E92-2FDA-4A80-A54A-324C5F4F2748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5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개발 환경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4FE02D6-6916-2ED6-CA77-60B4FD5A205B}"/>
              </a:ext>
            </a:extLst>
          </p:cNvPr>
          <p:cNvSpPr/>
          <p:nvPr/>
        </p:nvSpPr>
        <p:spPr>
          <a:xfrm>
            <a:off x="1406634" y="1996994"/>
            <a:ext cx="4244663" cy="4278291"/>
          </a:xfrm>
          <a:prstGeom prst="roundRect">
            <a:avLst>
              <a:gd name="adj" fmla="val 7487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defRPr/>
            </a:pP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		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Html 5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		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CSS 3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		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CK Editor 4.0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04E22E-5943-D9F3-DF20-F7EDEA3CB7A9}"/>
              </a:ext>
            </a:extLst>
          </p:cNvPr>
          <p:cNvSpPr/>
          <p:nvPr/>
        </p:nvSpPr>
        <p:spPr>
          <a:xfrm>
            <a:off x="1407242" y="1450674"/>
            <a:ext cx="4244055" cy="476162"/>
          </a:xfrm>
          <a:prstGeom prst="roundRect">
            <a:avLst>
              <a:gd name="adj" fmla="val 1276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8" name="Group 77">
            <a:extLst>
              <a:ext uri="{FF2B5EF4-FFF2-40B4-BE49-F238E27FC236}">
                <a16:creationId xmlns:a16="http://schemas.microsoft.com/office/drawing/2014/main" id="{17CE89E8-8317-FB8A-5ED9-DF899CFA1321}"/>
              </a:ext>
            </a:extLst>
          </p:cNvPr>
          <p:cNvSpPr txBox="1"/>
          <p:nvPr/>
        </p:nvSpPr>
        <p:spPr>
          <a:xfrm>
            <a:off x="1556183" y="1507697"/>
            <a:ext cx="36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spc="-15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Medium" panose="00000600000000000000" pitchFamily="2" charset="-127"/>
              </a:rPr>
              <a:t>Front-End</a:t>
            </a:r>
            <a:endParaRPr lang="ko-KR" altLang="en-US" sz="1800" spc="-150" dirty="0">
              <a:solidFill>
                <a:schemeClr val="bg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B02D53-B8DD-F2AB-0F4E-204F2ABA42EA}"/>
              </a:ext>
            </a:extLst>
          </p:cNvPr>
          <p:cNvSpPr/>
          <p:nvPr/>
        </p:nvSpPr>
        <p:spPr>
          <a:xfrm>
            <a:off x="6609570" y="1996994"/>
            <a:ext cx="4244663" cy="4278291"/>
          </a:xfrm>
          <a:prstGeom prst="roundRect">
            <a:avLst>
              <a:gd name="adj" fmla="val 7487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20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Spring 3.1</a:t>
            </a:r>
          </a:p>
          <a:p>
            <a:pPr lvl="3">
              <a:lnSpc>
                <a:spcPct val="20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JDK 1.8</a:t>
            </a:r>
          </a:p>
          <a:p>
            <a:pPr lvl="3">
              <a:lnSpc>
                <a:spcPct val="20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Tomcat 8.5</a:t>
            </a:r>
          </a:p>
          <a:p>
            <a:pPr lvl="3">
              <a:lnSpc>
                <a:spcPct val="15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Oracle 11g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3CD547-9B92-1480-C732-C20A777E0053}"/>
              </a:ext>
            </a:extLst>
          </p:cNvPr>
          <p:cNvSpPr/>
          <p:nvPr/>
        </p:nvSpPr>
        <p:spPr>
          <a:xfrm>
            <a:off x="6610178" y="1450674"/>
            <a:ext cx="4244055" cy="476162"/>
          </a:xfrm>
          <a:prstGeom prst="roundRect">
            <a:avLst>
              <a:gd name="adj" fmla="val 1276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13" name="Group 77">
            <a:extLst>
              <a:ext uri="{FF2B5EF4-FFF2-40B4-BE49-F238E27FC236}">
                <a16:creationId xmlns:a16="http://schemas.microsoft.com/office/drawing/2014/main" id="{72C91C2D-19AF-99E5-098E-B1D3E063312F}"/>
              </a:ext>
            </a:extLst>
          </p:cNvPr>
          <p:cNvSpPr txBox="1"/>
          <p:nvPr/>
        </p:nvSpPr>
        <p:spPr>
          <a:xfrm>
            <a:off x="6759119" y="1507697"/>
            <a:ext cx="36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spc="-15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Medium" panose="00000600000000000000" pitchFamily="2" charset="-127"/>
              </a:rPr>
              <a:t>Back-End</a:t>
            </a:r>
            <a:endParaRPr lang="ko-KR" altLang="en-US" sz="1800" spc="-150" dirty="0">
              <a:solidFill>
                <a:schemeClr val="bg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Medium" panose="000006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7" name="Group 13">
            <a:extLst>
              <a:ext uri="{FF2B5EF4-FFF2-40B4-BE49-F238E27FC236}">
                <a16:creationId xmlns:a16="http://schemas.microsoft.com/office/drawing/2014/main" id="{094628C7-58B1-DB45-0AB0-A2B7C01C86F4}"/>
              </a:ext>
            </a:extLst>
          </p:cNvPr>
          <p:cNvSpPr txBox="1"/>
          <p:nvPr/>
        </p:nvSpPr>
        <p:spPr>
          <a:xfrm>
            <a:off x="452196" y="2462910"/>
            <a:ext cx="5975763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Database</a:t>
            </a: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설계</a:t>
            </a:r>
            <a:endParaRPr lang="en-US" altLang="zh-CN" sz="6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AF4ADB-1050-00CA-0CE8-EFB873CA1B1C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C3CFF45-1A3B-8A7D-7D63-73F3B3E9C85A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0EC62A7C-1E52-634C-3526-82F032AC7B78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3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3829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Database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설계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D798E1-A475-0173-F1B9-C468BFBE1C78}"/>
              </a:ext>
            </a:extLst>
          </p:cNvPr>
          <p:cNvGrpSpPr/>
          <p:nvPr/>
        </p:nvGrpSpPr>
        <p:grpSpPr>
          <a:xfrm>
            <a:off x="884876" y="1236565"/>
            <a:ext cx="2655014" cy="343547"/>
            <a:chOff x="875732" y="1318107"/>
            <a:chExt cx="2655014" cy="343547"/>
          </a:xfrm>
        </p:grpSpPr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29946BF5-05B7-2C5E-71D9-CB4C52DD6690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Group 65">
              <a:extLst>
                <a:ext uri="{FF2B5EF4-FFF2-40B4-BE49-F238E27FC236}">
                  <a16:creationId xmlns:a16="http://schemas.microsoft.com/office/drawing/2014/main" id="{2342E3DB-FB4E-50DF-ECFE-E60F9BB34872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기본  테이블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0E61DF8-87C6-7537-40FA-A846427A0CCC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109DB5F2-2FF3-6FFD-83DC-A78BA6ECF6F7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04E5F96B-2047-C4D4-5E4B-15DF0641187D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49078D13-0B42-121A-E520-0201C3324C65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FE00D7-7BC6-6DD9-82FB-608E002860B5}"/>
              </a:ext>
            </a:extLst>
          </p:cNvPr>
          <p:cNvGrpSpPr/>
          <p:nvPr/>
        </p:nvGrpSpPr>
        <p:grpSpPr>
          <a:xfrm>
            <a:off x="6688150" y="1236565"/>
            <a:ext cx="2655014" cy="343547"/>
            <a:chOff x="875732" y="1318107"/>
            <a:chExt cx="2655014" cy="343547"/>
          </a:xfrm>
        </p:grpSpPr>
        <p:cxnSp>
          <p:nvCxnSpPr>
            <p:cNvPr id="17" name="Straight Connector 24">
              <a:extLst>
                <a:ext uri="{FF2B5EF4-FFF2-40B4-BE49-F238E27FC236}">
                  <a16:creationId xmlns:a16="http://schemas.microsoft.com/office/drawing/2014/main" id="{4C730FB6-4753-1F17-92F7-E4B555A870E0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oup 65">
              <a:extLst>
                <a:ext uri="{FF2B5EF4-FFF2-40B4-BE49-F238E27FC236}">
                  <a16:creationId xmlns:a16="http://schemas.microsoft.com/office/drawing/2014/main" id="{AA9B91D0-FB8D-F835-C564-9834111A38E4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  테이블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5AA165A-028D-7C05-9E92-590732DB286D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FE0309DB-09DF-8F18-305B-78B591A7E248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426511F1-C853-803F-6411-B36A10A092AC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2" name="Rectangle 23">
                <a:extLst>
                  <a:ext uri="{FF2B5EF4-FFF2-40B4-BE49-F238E27FC236}">
                    <a16:creationId xmlns:a16="http://schemas.microsoft.com/office/drawing/2014/main" id="{1CEB05BE-D3D7-8328-C22D-72E1CAAAD8DC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0D11E327-83F0-6F04-4B3E-08AB7E15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722648"/>
            <a:ext cx="5497818" cy="48592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D3D6E23-F88C-C3CA-6841-E5D783CF0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50" y="1722169"/>
            <a:ext cx="3134425" cy="4859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73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화면 소개</a:t>
            </a:r>
            <a:endParaRPr lang="en-US" altLang="zh-CN" sz="6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B8642AC2-E2B4-3247-5965-DB6C0BC391AF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522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1009</Words>
  <Application>Microsoft Office PowerPoint</Application>
  <PresentationFormat>와이드스크린</PresentationFormat>
  <Paragraphs>304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Noto Sans KR</vt:lpstr>
      <vt:lpstr>Noto Sans KR Black</vt:lpstr>
      <vt:lpstr>Noto Sans KR Medium</vt:lpstr>
      <vt:lpstr>Arial</vt:lpstr>
      <vt:lpstr>원신한 Bold</vt:lpstr>
      <vt:lpstr>Noto Sans KR Light</vt:lpstr>
      <vt:lpstr>원신한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2021-08-06T06:35:00Z</dcterms:created>
  <dcterms:modified xsi:type="dcterms:W3CDTF">2025-06-21T11:58:15Z</dcterms:modified>
</cp:coreProperties>
</file>